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3"/>
  </p:notesMasterIdLst>
  <p:handoutMasterIdLst>
    <p:handoutMasterId r:id="rId34"/>
  </p:handoutMasterIdLst>
  <p:sldIdLst>
    <p:sldId id="391" r:id="rId2"/>
    <p:sldId id="423" r:id="rId3"/>
    <p:sldId id="392" r:id="rId4"/>
    <p:sldId id="393" r:id="rId5"/>
    <p:sldId id="394" r:id="rId6"/>
    <p:sldId id="395" r:id="rId7"/>
    <p:sldId id="398" r:id="rId8"/>
    <p:sldId id="396" r:id="rId9"/>
    <p:sldId id="397" r:id="rId10"/>
    <p:sldId id="414" r:id="rId11"/>
    <p:sldId id="415" r:id="rId12"/>
    <p:sldId id="416" r:id="rId13"/>
    <p:sldId id="417" r:id="rId14"/>
    <p:sldId id="418" r:id="rId15"/>
    <p:sldId id="399" r:id="rId16"/>
    <p:sldId id="412" r:id="rId17"/>
    <p:sldId id="413" r:id="rId18"/>
    <p:sldId id="400" r:id="rId19"/>
    <p:sldId id="404" r:id="rId20"/>
    <p:sldId id="401" r:id="rId21"/>
    <p:sldId id="422" r:id="rId22"/>
    <p:sldId id="402" r:id="rId23"/>
    <p:sldId id="407" r:id="rId24"/>
    <p:sldId id="409" r:id="rId25"/>
    <p:sldId id="420" r:id="rId26"/>
    <p:sldId id="421" r:id="rId27"/>
    <p:sldId id="411" r:id="rId28"/>
    <p:sldId id="419" r:id="rId29"/>
    <p:sldId id="405" r:id="rId30"/>
    <p:sldId id="406" r:id="rId31"/>
    <p:sldId id="410" r:id="rId32"/>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extLst>
    <p:ext uri="{521415D9-36F7-43E2-AB2F-B90AF26B5E84}">
      <p14:sectionLst xmlns:p14="http://schemas.microsoft.com/office/powerpoint/2010/main">
        <p14:section name="Default Section" id="{814CD524-FBF8-EA43-9B9A-4B285E46E441}">
          <p14:sldIdLst>
            <p14:sldId id="391"/>
            <p14:sldId id="423"/>
            <p14:sldId id="392"/>
            <p14:sldId id="393"/>
            <p14:sldId id="394"/>
            <p14:sldId id="395"/>
            <p14:sldId id="398"/>
            <p14:sldId id="396"/>
            <p14:sldId id="397"/>
            <p14:sldId id="414"/>
            <p14:sldId id="415"/>
            <p14:sldId id="416"/>
            <p14:sldId id="417"/>
            <p14:sldId id="418"/>
            <p14:sldId id="399"/>
            <p14:sldId id="412"/>
            <p14:sldId id="413"/>
            <p14:sldId id="400"/>
            <p14:sldId id="404"/>
            <p14:sldId id="401"/>
            <p14:sldId id="422"/>
            <p14:sldId id="402"/>
            <p14:sldId id="407"/>
            <p14:sldId id="409"/>
            <p14:sldId id="420"/>
            <p14:sldId id="421"/>
            <p14:sldId id="411"/>
            <p14:sldId id="419"/>
            <p14:sldId id="405"/>
            <p14:sldId id="406"/>
            <p14:sldId id="410"/>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eorge Conk" initials="GC" lastIdx="1" clrIdx="0">
    <p:extLst>
      <p:ext uri="{19B8F6BF-5375-455C-9EA6-DF929625EA0E}">
        <p15:presenceInfo xmlns:p15="http://schemas.microsoft.com/office/powerpoint/2012/main" userId="67c1765a9f88b76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5569" autoAdjust="0"/>
    <p:restoredTop sz="72598" autoAdjust="0"/>
  </p:normalViewPr>
  <p:slideViewPr>
    <p:cSldViewPr>
      <p:cViewPr varScale="1">
        <p:scale>
          <a:sx n="97" d="100"/>
          <a:sy n="97" d="100"/>
        </p:scale>
        <p:origin x="2922" y="84"/>
      </p:cViewPr>
      <p:guideLst>
        <p:guide orient="horz" pos="2160"/>
        <p:guide pos="2880"/>
      </p:guideLst>
    </p:cSldViewPr>
  </p:slideViewPr>
  <p:outlineViewPr>
    <p:cViewPr>
      <p:scale>
        <a:sx n="33" d="100"/>
        <a:sy n="33" d="100"/>
      </p:scale>
      <p:origin x="0" y="-15163"/>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56" d="100"/>
          <a:sy n="56" d="100"/>
        </p:scale>
        <p:origin x="-2796"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7840" cy="465138"/>
          </a:xfrm>
          <a:prstGeom prst="rect">
            <a:avLst/>
          </a:prstGeom>
        </p:spPr>
        <p:txBody>
          <a:bodyPr vert="horz" lIns="91415" tIns="45707" rIns="91415" bIns="45707" rtlCol="0"/>
          <a:lstStyle>
            <a:lvl1pPr algn="l">
              <a:defRPr sz="1200"/>
            </a:lvl1pPr>
          </a:lstStyle>
          <a:p>
            <a:endParaRPr lang="en-US"/>
          </a:p>
        </p:txBody>
      </p:sp>
      <p:sp>
        <p:nvSpPr>
          <p:cNvPr id="3" name="Date Placeholder 2"/>
          <p:cNvSpPr>
            <a:spLocks noGrp="1"/>
          </p:cNvSpPr>
          <p:nvPr>
            <p:ph type="dt" sz="quarter" idx="1"/>
          </p:nvPr>
        </p:nvSpPr>
        <p:spPr>
          <a:xfrm>
            <a:off x="3970940" y="0"/>
            <a:ext cx="3037840" cy="465138"/>
          </a:xfrm>
          <a:prstGeom prst="rect">
            <a:avLst/>
          </a:prstGeom>
        </p:spPr>
        <p:txBody>
          <a:bodyPr vert="horz" lIns="91415" tIns="45707" rIns="91415" bIns="45707" rtlCol="0"/>
          <a:lstStyle>
            <a:lvl1pPr algn="r">
              <a:defRPr sz="1200"/>
            </a:lvl1pPr>
          </a:lstStyle>
          <a:p>
            <a:fld id="{FD46D04F-51DD-473E-81C9-D938FE0F8DFA}" type="datetimeFigureOut">
              <a:rPr lang="en-US" smtClean="0"/>
              <a:pPr/>
              <a:t>5/30/2023</a:t>
            </a:fld>
            <a:endParaRPr lang="en-US"/>
          </a:p>
        </p:txBody>
      </p:sp>
      <p:sp>
        <p:nvSpPr>
          <p:cNvPr id="4" name="Footer Placeholder 3"/>
          <p:cNvSpPr>
            <a:spLocks noGrp="1"/>
          </p:cNvSpPr>
          <p:nvPr>
            <p:ph type="ftr" sz="quarter" idx="2"/>
          </p:nvPr>
        </p:nvSpPr>
        <p:spPr>
          <a:xfrm>
            <a:off x="2" y="8829675"/>
            <a:ext cx="3037840" cy="465138"/>
          </a:xfrm>
          <a:prstGeom prst="rect">
            <a:avLst/>
          </a:prstGeom>
        </p:spPr>
        <p:txBody>
          <a:bodyPr vert="horz" lIns="91415" tIns="45707" rIns="91415" bIns="45707" rtlCol="0" anchor="b"/>
          <a:lstStyle>
            <a:lvl1pPr algn="l">
              <a:defRPr sz="1200"/>
            </a:lvl1pPr>
          </a:lstStyle>
          <a:p>
            <a:endParaRPr lang="en-US"/>
          </a:p>
        </p:txBody>
      </p:sp>
      <p:sp>
        <p:nvSpPr>
          <p:cNvPr id="5" name="Slide Number Placeholder 4"/>
          <p:cNvSpPr>
            <a:spLocks noGrp="1"/>
          </p:cNvSpPr>
          <p:nvPr>
            <p:ph type="sldNum" sz="quarter" idx="3"/>
          </p:nvPr>
        </p:nvSpPr>
        <p:spPr>
          <a:xfrm>
            <a:off x="3970940" y="8829675"/>
            <a:ext cx="3037840" cy="465138"/>
          </a:xfrm>
          <a:prstGeom prst="rect">
            <a:avLst/>
          </a:prstGeom>
        </p:spPr>
        <p:txBody>
          <a:bodyPr vert="horz" lIns="91415" tIns="45707" rIns="91415" bIns="45707" rtlCol="0" anchor="b"/>
          <a:lstStyle>
            <a:lvl1pPr algn="r">
              <a:defRPr sz="1200"/>
            </a:lvl1pPr>
          </a:lstStyle>
          <a:p>
            <a:fld id="{3FA3DB23-8311-4FB4-9C68-F54CA8F4108A}" type="slidenum">
              <a:rPr lang="en-US" smtClean="0"/>
              <a:pPr/>
              <a:t>‹#›</a:t>
            </a:fld>
            <a:endParaRPr lang="en-US"/>
          </a:p>
        </p:txBody>
      </p:sp>
    </p:spTree>
    <p:extLst>
      <p:ext uri="{BB962C8B-B14F-4D97-AF65-F5344CB8AC3E}">
        <p14:creationId xmlns:p14="http://schemas.microsoft.com/office/powerpoint/2010/main" val="28705201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2" y="0"/>
            <a:ext cx="3037840" cy="465138"/>
          </a:xfrm>
          <a:prstGeom prst="rect">
            <a:avLst/>
          </a:prstGeom>
          <a:noFill/>
          <a:ln w="9525">
            <a:noFill/>
            <a:miter lim="800000"/>
            <a:headEnd/>
            <a:tailEnd/>
          </a:ln>
        </p:spPr>
        <p:txBody>
          <a:bodyPr vert="horz" wrap="square" lIns="92279" tIns="46139" rIns="92279" bIns="46139" numCol="1" anchor="t" anchorCtr="0" compatLnSpc="1">
            <a:prstTxWarp prst="textNoShape">
              <a:avLst/>
            </a:prstTxWarp>
          </a:bodyPr>
          <a:lstStyle>
            <a:lvl1pPr defTabSz="922934" eaLnBrk="1" hangingPunct="1">
              <a:defRPr sz="1200">
                <a:latin typeface="Arial" charset="0"/>
              </a:defRPr>
            </a:lvl1pPr>
          </a:lstStyle>
          <a:p>
            <a:pPr>
              <a:defRPr/>
            </a:pPr>
            <a:endParaRPr lang="en-US"/>
          </a:p>
        </p:txBody>
      </p:sp>
      <p:sp>
        <p:nvSpPr>
          <p:cNvPr id="3075" name="Rectangle 3"/>
          <p:cNvSpPr>
            <a:spLocks noGrp="1" noChangeArrowheads="1"/>
          </p:cNvSpPr>
          <p:nvPr>
            <p:ph type="dt" idx="1"/>
          </p:nvPr>
        </p:nvSpPr>
        <p:spPr bwMode="auto">
          <a:xfrm>
            <a:off x="3970940" y="0"/>
            <a:ext cx="3037840" cy="465138"/>
          </a:xfrm>
          <a:prstGeom prst="rect">
            <a:avLst/>
          </a:prstGeom>
          <a:noFill/>
          <a:ln w="9525">
            <a:noFill/>
            <a:miter lim="800000"/>
            <a:headEnd/>
            <a:tailEnd/>
          </a:ln>
        </p:spPr>
        <p:txBody>
          <a:bodyPr vert="horz" wrap="square" lIns="92279" tIns="46139" rIns="92279" bIns="46139" numCol="1" anchor="t" anchorCtr="0" compatLnSpc="1">
            <a:prstTxWarp prst="textNoShape">
              <a:avLst/>
            </a:prstTxWarp>
          </a:bodyPr>
          <a:lstStyle>
            <a:lvl1pPr algn="r" defTabSz="922934" eaLnBrk="1" hangingPunct="1">
              <a:defRPr sz="1200">
                <a:latin typeface="Arial" charset="0"/>
              </a:defRPr>
            </a:lvl1pPr>
          </a:lstStyle>
          <a:p>
            <a:pPr>
              <a:defRPr/>
            </a:pPr>
            <a:endParaRPr lang="en-US"/>
          </a:p>
        </p:txBody>
      </p:sp>
      <p:sp>
        <p:nvSpPr>
          <p:cNvPr id="30724" name="Rectangle 4"/>
          <p:cNvSpPr>
            <a:spLocks noGrp="1" noRot="1" noChangeAspect="1" noChangeArrowheads="1" noTextEdit="1"/>
          </p:cNvSpPr>
          <p:nvPr>
            <p:ph type="sldImg" idx="2"/>
          </p:nvPr>
        </p:nvSpPr>
        <p:spPr bwMode="auto">
          <a:xfrm>
            <a:off x="1182688" y="696913"/>
            <a:ext cx="4646612"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701040" y="4416428"/>
            <a:ext cx="5609943" cy="4183063"/>
          </a:xfrm>
          <a:prstGeom prst="rect">
            <a:avLst/>
          </a:prstGeom>
          <a:noFill/>
          <a:ln w="9525">
            <a:noFill/>
            <a:miter lim="800000"/>
            <a:headEnd/>
            <a:tailEnd/>
          </a:ln>
        </p:spPr>
        <p:txBody>
          <a:bodyPr vert="horz" wrap="square" lIns="92279" tIns="46139" rIns="92279" bIns="4613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2" y="8829675"/>
            <a:ext cx="3037840" cy="465138"/>
          </a:xfrm>
          <a:prstGeom prst="rect">
            <a:avLst/>
          </a:prstGeom>
          <a:noFill/>
          <a:ln w="9525">
            <a:noFill/>
            <a:miter lim="800000"/>
            <a:headEnd/>
            <a:tailEnd/>
          </a:ln>
        </p:spPr>
        <p:txBody>
          <a:bodyPr vert="horz" wrap="square" lIns="92279" tIns="46139" rIns="92279" bIns="46139" numCol="1" anchor="b" anchorCtr="0" compatLnSpc="1">
            <a:prstTxWarp prst="textNoShape">
              <a:avLst/>
            </a:prstTxWarp>
          </a:bodyPr>
          <a:lstStyle>
            <a:lvl1pPr defTabSz="922934" eaLnBrk="1" hangingPunct="1">
              <a:defRPr sz="1200">
                <a:latin typeface="Arial" charset="0"/>
              </a:defRPr>
            </a:lvl1pPr>
          </a:lstStyle>
          <a:p>
            <a:pPr>
              <a:defRPr/>
            </a:pPr>
            <a:endParaRPr lang="en-US"/>
          </a:p>
        </p:txBody>
      </p:sp>
      <p:sp>
        <p:nvSpPr>
          <p:cNvPr id="3079" name="Rectangle 7"/>
          <p:cNvSpPr>
            <a:spLocks noGrp="1" noChangeArrowheads="1"/>
          </p:cNvSpPr>
          <p:nvPr>
            <p:ph type="sldNum" sz="quarter" idx="5"/>
          </p:nvPr>
        </p:nvSpPr>
        <p:spPr bwMode="auto">
          <a:xfrm>
            <a:off x="3970940" y="8829675"/>
            <a:ext cx="3037840" cy="465138"/>
          </a:xfrm>
          <a:prstGeom prst="rect">
            <a:avLst/>
          </a:prstGeom>
          <a:noFill/>
          <a:ln w="9525">
            <a:noFill/>
            <a:miter lim="800000"/>
            <a:headEnd/>
            <a:tailEnd/>
          </a:ln>
        </p:spPr>
        <p:txBody>
          <a:bodyPr vert="horz" wrap="square" lIns="92279" tIns="46139" rIns="92279" bIns="46139" numCol="1" anchor="b" anchorCtr="0" compatLnSpc="1">
            <a:prstTxWarp prst="textNoShape">
              <a:avLst/>
            </a:prstTxWarp>
          </a:bodyPr>
          <a:lstStyle>
            <a:lvl1pPr algn="r" defTabSz="922934" eaLnBrk="1" hangingPunct="1">
              <a:defRPr sz="1200">
                <a:latin typeface="Arial" charset="0"/>
              </a:defRPr>
            </a:lvl1pPr>
          </a:lstStyle>
          <a:p>
            <a:pPr>
              <a:defRPr/>
            </a:pPr>
            <a:fld id="{2529D8AA-B46E-4095-82CC-7BBA4D3D190B}" type="slidenum">
              <a:rPr lang="en-US"/>
              <a:pPr>
                <a:defRPr/>
              </a:pPr>
              <a:t>‹#›</a:t>
            </a:fld>
            <a:endParaRPr lang="en-US"/>
          </a:p>
        </p:txBody>
      </p:sp>
    </p:spTree>
    <p:extLst>
      <p:ext uri="{BB962C8B-B14F-4D97-AF65-F5344CB8AC3E}">
        <p14:creationId xmlns:p14="http://schemas.microsoft.com/office/powerpoint/2010/main" val="137282943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pPr defTabSz="930466"/>
            <a:fld id="{23D1DA38-1825-4316-85A0-54B8EF1D96B6}" type="slidenum">
              <a:rPr lang="en-US" smtClean="0"/>
              <a:pPr defTabSz="930466"/>
              <a:t>1</a:t>
            </a:fld>
            <a:endParaRPr lang="en-US" dirty="0"/>
          </a:p>
        </p:txBody>
      </p:sp>
      <p:sp>
        <p:nvSpPr>
          <p:cNvPr id="31747" name="Rectangle 7"/>
          <p:cNvSpPr txBox="1">
            <a:spLocks noGrp="1" noChangeArrowheads="1"/>
          </p:cNvSpPr>
          <p:nvPr/>
        </p:nvSpPr>
        <p:spPr bwMode="auto">
          <a:xfrm>
            <a:off x="3970942" y="8828092"/>
            <a:ext cx="3037840" cy="466725"/>
          </a:xfrm>
          <a:prstGeom prst="rect">
            <a:avLst/>
          </a:prstGeom>
          <a:noFill/>
          <a:ln w="9525">
            <a:noFill/>
            <a:miter lim="800000"/>
            <a:headEnd/>
            <a:tailEnd/>
          </a:ln>
        </p:spPr>
        <p:txBody>
          <a:bodyPr lIns="93107" tIns="46553" rIns="93107" bIns="46553" anchor="b"/>
          <a:lstStyle/>
          <a:p>
            <a:pPr algn="r" defTabSz="930466"/>
            <a:fld id="{A183BB83-0551-4F4C-A54F-1783A4A2CCD3}" type="slidenum">
              <a:rPr lang="en-US" sz="1200">
                <a:latin typeface="Arial" charset="0"/>
              </a:rPr>
              <a:pPr algn="r" defTabSz="930466"/>
              <a:t>1</a:t>
            </a:fld>
            <a:endParaRPr lang="en-US" sz="1200" dirty="0">
              <a:latin typeface="Arial" charset="0"/>
            </a:endParaRPr>
          </a:p>
        </p:txBody>
      </p:sp>
      <p:sp>
        <p:nvSpPr>
          <p:cNvPr id="31748" name="Rectangle 2"/>
          <p:cNvSpPr>
            <a:spLocks noGrp="1" noRot="1" noChangeAspect="1" noChangeArrowheads="1" noTextEdit="1"/>
          </p:cNvSpPr>
          <p:nvPr>
            <p:ph type="sldImg"/>
          </p:nvPr>
        </p:nvSpPr>
        <p:spPr>
          <a:xfrm>
            <a:off x="1182688" y="693738"/>
            <a:ext cx="4646612" cy="3486150"/>
          </a:xfrm>
          <a:ln/>
        </p:spPr>
      </p:sp>
      <p:sp>
        <p:nvSpPr>
          <p:cNvPr id="31749" name="Rectangle 3"/>
          <p:cNvSpPr>
            <a:spLocks noGrp="1" noChangeArrowheads="1"/>
          </p:cNvSpPr>
          <p:nvPr>
            <p:ph type="body" idx="1"/>
          </p:nvPr>
        </p:nvSpPr>
        <p:spPr>
          <a:xfrm>
            <a:off x="701044" y="4416425"/>
            <a:ext cx="5613189" cy="4186238"/>
          </a:xfrm>
          <a:noFill/>
          <a:ln/>
        </p:spPr>
        <p:txBody>
          <a:bodyPr lIns="93107" tIns="46553" rIns="93107" bIns="46553"/>
          <a:lstStyle/>
          <a:p>
            <a:pPr eaLnBrk="1" hangingPunct="1"/>
            <a:r>
              <a:rPr lang="zh-CN" altLang="en-US" sz="3300" b="1" dirty="0"/>
              <a:t>美国</a:t>
            </a:r>
            <a:r>
              <a:rPr lang="en-US" sz="3300" b="1" dirty="0"/>
              <a:t> </a:t>
            </a:r>
            <a:r>
              <a:rPr lang="zh-CN" altLang="en-US" sz="3300" b="1" dirty="0"/>
              <a:t>侵权</a:t>
            </a:r>
            <a:r>
              <a:rPr lang="en-US" sz="3300" b="1" dirty="0"/>
              <a:t> </a:t>
            </a:r>
            <a:r>
              <a:rPr lang="zh-CN" altLang="en-US" sz="3300" b="1" dirty="0"/>
              <a:t>法</a:t>
            </a:r>
            <a:endParaRPr lang="en-US" altLang="zh-CN" sz="3300" b="1" dirty="0"/>
          </a:p>
          <a:p>
            <a:pPr eaLnBrk="1" hangingPunct="1"/>
            <a:r>
              <a:rPr lang="en-US" sz="3300" b="1" dirty="0" err="1"/>
              <a:t>měi</a:t>
            </a:r>
            <a:r>
              <a:rPr lang="en-US" sz="3300" b="1" dirty="0"/>
              <a:t> </a:t>
            </a:r>
            <a:r>
              <a:rPr lang="en-US" sz="3300" b="1" dirty="0" err="1"/>
              <a:t>guó</a:t>
            </a:r>
            <a:r>
              <a:rPr lang="en-US" sz="3300" b="1" dirty="0"/>
              <a:t>  </a:t>
            </a:r>
            <a:r>
              <a:rPr lang="en-US" sz="3300" b="1" dirty="0" err="1"/>
              <a:t>qīn</a:t>
            </a:r>
            <a:r>
              <a:rPr lang="en-US" sz="3300" b="1" dirty="0"/>
              <a:t> </a:t>
            </a:r>
            <a:r>
              <a:rPr lang="en-US" sz="3300" b="1" dirty="0" err="1"/>
              <a:t>quán</a:t>
            </a:r>
            <a:r>
              <a:rPr lang="en-US" sz="3300" b="1" dirty="0"/>
              <a:t>  </a:t>
            </a:r>
            <a:r>
              <a:rPr lang="en-US" sz="3300" b="1" dirty="0" err="1"/>
              <a:t>fǎ</a:t>
            </a:r>
            <a:r>
              <a:rPr lang="en-US" sz="3300" b="1" dirty="0"/>
              <a:t> </a:t>
            </a:r>
          </a:p>
        </p:txBody>
      </p:sp>
    </p:spTree>
    <p:extLst>
      <p:ext uri="{BB962C8B-B14F-4D97-AF65-F5344CB8AC3E}">
        <p14:creationId xmlns:p14="http://schemas.microsoft.com/office/powerpoint/2010/main" val="32061891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529D8AA-B46E-4095-82CC-7BBA4D3D190B}" type="slidenum">
              <a:rPr lang="en-US" smtClean="0"/>
              <a:pPr>
                <a:defRPr/>
              </a:pPr>
              <a:t>30</a:t>
            </a:fld>
            <a:endParaRPr lang="en-US"/>
          </a:p>
        </p:txBody>
      </p:sp>
    </p:spTree>
    <p:extLst>
      <p:ext uri="{BB962C8B-B14F-4D97-AF65-F5344CB8AC3E}">
        <p14:creationId xmlns:p14="http://schemas.microsoft.com/office/powerpoint/2010/main" val="3005506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800475" y="1789113"/>
            <a:ext cx="5340350" cy="5056187"/>
            <a:chOff x="2394" y="1127"/>
            <a:chExt cx="3364" cy="3185"/>
          </a:xfrm>
        </p:grpSpPr>
        <p:sp>
          <p:nvSpPr>
            <p:cNvPr id="5" name="Rectangle 3"/>
            <p:cNvSpPr>
              <a:spLocks noChangeArrowheads="1"/>
            </p:cNvSpPr>
            <p:nvPr/>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6" name="Oval 4"/>
            <p:cNvSpPr>
              <a:spLocks noChangeArrowheads="1"/>
            </p:cNvSpPr>
            <p:nvPr/>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eaLnBrk="0" hangingPunct="0">
                <a:defRPr/>
              </a:pPr>
              <a:endParaRPr lang="en-US"/>
            </a:p>
          </p:txBody>
        </p:sp>
        <p:sp>
          <p:nvSpPr>
            <p:cNvPr id="7" name="Rectangle 5"/>
            <p:cNvSpPr>
              <a:spLocks noChangeArrowheads="1"/>
            </p:cNvSpPr>
            <p:nvPr/>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8" name="Freeform 6"/>
            <p:cNvSpPr>
              <a:spLocks noEditPoints="1"/>
            </p:cNvSpPr>
            <p:nvPr/>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9" name="Rectangle 7"/>
            <p:cNvSpPr>
              <a:spLocks noChangeArrowheads="1"/>
            </p:cNvSpPr>
            <p:nvPr/>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10" name="Rectangle 8"/>
            <p:cNvSpPr>
              <a:spLocks noChangeArrowheads="1"/>
            </p:cNvSpPr>
            <p:nvPr/>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11" name="Rectangle 9"/>
            <p:cNvSpPr>
              <a:spLocks noChangeArrowheads="1"/>
            </p:cNvSpPr>
            <p:nvPr/>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12" name="Rectangle 10"/>
            <p:cNvSpPr>
              <a:spLocks noChangeArrowheads="1"/>
            </p:cNvSpPr>
            <p:nvPr/>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13" name="Rectangle 11"/>
            <p:cNvSpPr>
              <a:spLocks noChangeArrowheads="1"/>
            </p:cNvSpPr>
            <p:nvPr/>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14" name="Freeform 12"/>
            <p:cNvSpPr>
              <a:spLocks/>
            </p:cNvSpPr>
            <p:nvPr/>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5" name="Freeform 13"/>
            <p:cNvSpPr>
              <a:spLocks/>
            </p:cNvSpPr>
            <p:nvPr/>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6" name="Freeform 14"/>
            <p:cNvSpPr>
              <a:spLocks/>
            </p:cNvSpPr>
            <p:nvPr/>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pPr eaLnBrk="0" hangingPunct="0">
                <a:defRPr/>
              </a:pPr>
              <a:endParaRPr lang="en-US"/>
            </a:p>
          </p:txBody>
        </p:sp>
        <p:sp>
          <p:nvSpPr>
            <p:cNvPr id="17" name="Freeform 15"/>
            <p:cNvSpPr>
              <a:spLocks/>
            </p:cNvSpPr>
            <p:nvPr/>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eaLnBrk="0" hangingPunct="0">
                <a:defRPr/>
              </a:pPr>
              <a:endParaRPr lang="en-US"/>
            </a:p>
          </p:txBody>
        </p:sp>
        <p:sp>
          <p:nvSpPr>
            <p:cNvPr id="18" name="Freeform 16"/>
            <p:cNvSpPr>
              <a:spLocks/>
            </p:cNvSpPr>
            <p:nvPr/>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9" name="Freeform 17"/>
            <p:cNvSpPr>
              <a:spLocks noEditPoints="1"/>
            </p:cNvSpPr>
            <p:nvPr/>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20" name="Freeform 18"/>
            <p:cNvSpPr>
              <a:spLocks noEditPoints="1"/>
            </p:cNvSpPr>
            <p:nvPr/>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21" name="Freeform 19"/>
            <p:cNvSpPr>
              <a:spLocks/>
            </p:cNvSpPr>
            <p:nvPr/>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22" name="Freeform 20"/>
            <p:cNvSpPr>
              <a:spLocks noEditPoints="1"/>
            </p:cNvSpPr>
            <p:nvPr/>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23" name="Freeform 21"/>
            <p:cNvSpPr>
              <a:spLocks noEditPoints="1"/>
            </p:cNvSpPr>
            <p:nvPr/>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24" name="Freeform 22"/>
            <p:cNvSpPr>
              <a:spLocks noEditPoints="1"/>
            </p:cNvSpPr>
            <p:nvPr/>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25" name="Freeform 23"/>
            <p:cNvSpPr>
              <a:spLocks/>
            </p:cNvSpPr>
            <p:nvPr/>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eaLnBrk="0" hangingPunct="0">
                <a:defRPr/>
              </a:pPr>
              <a:endParaRPr lang="en-US"/>
            </a:p>
          </p:txBody>
        </p:sp>
        <p:sp>
          <p:nvSpPr>
            <p:cNvPr id="26" name="Freeform 24"/>
            <p:cNvSpPr>
              <a:spLocks noEditPoints="1"/>
            </p:cNvSpPr>
            <p:nvPr/>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27" name="Freeform 25"/>
            <p:cNvSpPr>
              <a:spLocks noEditPoints="1"/>
            </p:cNvSpPr>
            <p:nvPr/>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28" name="Freeform 26"/>
            <p:cNvSpPr>
              <a:spLocks noEditPoints="1"/>
            </p:cNvSpPr>
            <p:nvPr/>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29" name="Oval 27"/>
            <p:cNvSpPr>
              <a:spLocks noChangeArrowheads="1"/>
            </p:cNvSpPr>
            <p:nvPr/>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pPr eaLnBrk="0" hangingPunct="0">
                <a:defRPr/>
              </a:pPr>
              <a:endParaRPr lang="en-US"/>
            </a:p>
          </p:txBody>
        </p:sp>
        <p:sp>
          <p:nvSpPr>
            <p:cNvPr id="30" name="Oval 28"/>
            <p:cNvSpPr>
              <a:spLocks noChangeArrowheads="1"/>
            </p:cNvSpPr>
            <p:nvPr/>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eaLnBrk="0" hangingPunct="0">
                <a:defRPr/>
              </a:pPr>
              <a:endParaRPr lang="en-US"/>
            </a:p>
          </p:txBody>
        </p:sp>
        <p:sp>
          <p:nvSpPr>
            <p:cNvPr id="31" name="Oval 29"/>
            <p:cNvSpPr>
              <a:spLocks noChangeArrowheads="1"/>
            </p:cNvSpPr>
            <p:nvPr/>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pPr eaLnBrk="0" hangingPunct="0">
                <a:defRPr/>
              </a:pPr>
              <a:endParaRPr lang="en-US"/>
            </a:p>
          </p:txBody>
        </p:sp>
        <p:sp>
          <p:nvSpPr>
            <p:cNvPr id="32" name="Freeform 30"/>
            <p:cNvSpPr>
              <a:spLocks noEditPoints="1"/>
            </p:cNvSpPr>
            <p:nvPr/>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33" name="Freeform 31"/>
            <p:cNvSpPr>
              <a:spLocks noEditPoints="1"/>
            </p:cNvSpPr>
            <p:nvPr/>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34" name="Rectangle 32"/>
            <p:cNvSpPr>
              <a:spLocks noChangeArrowheads="1"/>
            </p:cNvSpPr>
            <p:nvPr/>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pPr eaLnBrk="0" hangingPunct="0">
                <a:defRPr/>
              </a:pPr>
              <a:endParaRPr lang="en-US"/>
            </a:p>
          </p:txBody>
        </p:sp>
        <p:sp>
          <p:nvSpPr>
            <p:cNvPr id="35" name="Rectangle 33"/>
            <p:cNvSpPr>
              <a:spLocks noChangeArrowheads="1"/>
            </p:cNvSpPr>
            <p:nvPr/>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36" name="AutoShape 34"/>
            <p:cNvSpPr>
              <a:spLocks noChangeArrowheads="1"/>
            </p:cNvSpPr>
            <p:nvPr/>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eaLnBrk="0" hangingPunct="0">
                <a:defRPr/>
              </a:pPr>
              <a:endParaRPr lang="en-US"/>
            </a:p>
          </p:txBody>
        </p:sp>
        <p:sp>
          <p:nvSpPr>
            <p:cNvPr id="37" name="Freeform 35"/>
            <p:cNvSpPr>
              <a:spLocks/>
            </p:cNvSpPr>
            <p:nvPr/>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eaLnBrk="0" hangingPunct="0">
                <a:defRPr/>
              </a:pPr>
              <a:endParaRPr lang="en-US"/>
            </a:p>
          </p:txBody>
        </p:sp>
        <p:sp>
          <p:nvSpPr>
            <p:cNvPr id="38" name="Freeform 36"/>
            <p:cNvSpPr>
              <a:spLocks/>
            </p:cNvSpPr>
            <p:nvPr/>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eaLnBrk="0" hangingPunct="0">
                <a:defRPr/>
              </a:pPr>
              <a:endParaRPr lang="en-US"/>
            </a:p>
          </p:txBody>
        </p:sp>
      </p:grpSp>
      <p:sp>
        <p:nvSpPr>
          <p:cNvPr id="109607" name="Rectangle 39"/>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09608" name="Rectangle 40"/>
          <p:cNvSpPr>
            <a:spLocks noGrp="1" noChangeArrowheads="1"/>
          </p:cNvSpPr>
          <p:nvPr>
            <p:ph type="ctrTitle"/>
          </p:nvPr>
        </p:nvSpPr>
        <p:spPr>
          <a:xfrm>
            <a:off x="685800" y="1768475"/>
            <a:ext cx="7772400" cy="1736725"/>
          </a:xfrm>
        </p:spPr>
        <p:txBody>
          <a:bodyPr anchor="b" anchorCtr="1"/>
          <a:lstStyle>
            <a:lvl1pPr>
              <a:defRPr sz="5400"/>
            </a:lvl1pPr>
          </a:lstStyle>
          <a:p>
            <a:r>
              <a:rPr lang="en-US"/>
              <a:t>Click to edit Master title style</a:t>
            </a:r>
          </a:p>
        </p:txBody>
      </p:sp>
      <p:sp>
        <p:nvSpPr>
          <p:cNvPr id="39" name="Rectangle 37"/>
          <p:cNvSpPr>
            <a:spLocks noGrp="1" noChangeArrowheads="1"/>
          </p:cNvSpPr>
          <p:nvPr>
            <p:ph type="dt" sz="half" idx="10"/>
          </p:nvPr>
        </p:nvSpPr>
        <p:spPr/>
        <p:txBody>
          <a:bodyPr/>
          <a:lstStyle>
            <a:lvl1pPr>
              <a:defRPr smtClean="0"/>
            </a:lvl1pPr>
          </a:lstStyle>
          <a:p>
            <a:pPr>
              <a:defRPr/>
            </a:pPr>
            <a:fld id="{8E0104C9-D9FA-45DC-9E9B-A381ED235305}" type="datetime1">
              <a:rPr lang="zh-CN" altLang="en-US" smtClean="0"/>
              <a:t>2023/5/30</a:t>
            </a:fld>
            <a:endParaRPr lang="en-US"/>
          </a:p>
        </p:txBody>
      </p:sp>
      <p:sp>
        <p:nvSpPr>
          <p:cNvPr id="40" name="Rectangle 38"/>
          <p:cNvSpPr>
            <a:spLocks noGrp="1" noChangeArrowheads="1"/>
          </p:cNvSpPr>
          <p:nvPr>
            <p:ph type="ftr" sz="quarter" idx="11"/>
          </p:nvPr>
        </p:nvSpPr>
        <p:spPr/>
        <p:txBody>
          <a:bodyPr/>
          <a:lstStyle>
            <a:lvl1pPr>
              <a:defRPr smtClean="0"/>
            </a:lvl1pPr>
          </a:lstStyle>
          <a:p>
            <a:pPr>
              <a:defRPr/>
            </a:pPr>
            <a:r>
              <a:rPr lang="en-US"/>
              <a:t>Foundations of the Law of Torts - SEO - 2022</a:t>
            </a:r>
          </a:p>
        </p:txBody>
      </p:sp>
      <p:sp>
        <p:nvSpPr>
          <p:cNvPr id="41" name="Rectangle 41"/>
          <p:cNvSpPr>
            <a:spLocks noGrp="1" noChangeArrowheads="1"/>
          </p:cNvSpPr>
          <p:nvPr>
            <p:ph type="sldNum" sz="quarter" idx="12"/>
          </p:nvPr>
        </p:nvSpPr>
        <p:spPr/>
        <p:txBody>
          <a:bodyPr/>
          <a:lstStyle>
            <a:lvl1pPr>
              <a:defRPr/>
            </a:lvl1pPr>
          </a:lstStyle>
          <a:p>
            <a:pPr>
              <a:defRPr/>
            </a:pPr>
            <a:fld id="{45AE763C-703A-4A20-B4EF-6A47F0D637F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9"/>
          <p:cNvSpPr>
            <a:spLocks noGrp="1" noChangeArrowheads="1"/>
          </p:cNvSpPr>
          <p:nvPr>
            <p:ph type="dt" sz="half" idx="10"/>
          </p:nvPr>
        </p:nvSpPr>
        <p:spPr>
          <a:ln/>
        </p:spPr>
        <p:txBody>
          <a:bodyPr/>
          <a:lstStyle>
            <a:lvl1pPr>
              <a:defRPr/>
            </a:lvl1pPr>
          </a:lstStyle>
          <a:p>
            <a:pPr>
              <a:defRPr/>
            </a:pPr>
            <a:fld id="{8F6BD975-6BC5-439C-B1D3-CE37E18B9A91}" type="datetime1">
              <a:rPr lang="zh-CN" altLang="en-US" smtClean="0"/>
              <a:t>2023/5/30</a:t>
            </a:fld>
            <a:endParaRPr lang="en-US"/>
          </a:p>
        </p:txBody>
      </p:sp>
      <p:sp>
        <p:nvSpPr>
          <p:cNvPr id="5" name="Rectangle 40"/>
          <p:cNvSpPr>
            <a:spLocks noGrp="1" noChangeArrowheads="1"/>
          </p:cNvSpPr>
          <p:nvPr>
            <p:ph type="ftr" sz="quarter" idx="11"/>
          </p:nvPr>
        </p:nvSpPr>
        <p:spPr>
          <a:ln/>
        </p:spPr>
        <p:txBody>
          <a:bodyPr/>
          <a:lstStyle>
            <a:lvl1pPr>
              <a:defRPr/>
            </a:lvl1pPr>
          </a:lstStyle>
          <a:p>
            <a:pPr>
              <a:defRPr/>
            </a:pPr>
            <a:r>
              <a:rPr lang="en-US"/>
              <a:t>Foundations of the Law of Torts - SEO - 2022</a:t>
            </a:r>
          </a:p>
        </p:txBody>
      </p:sp>
      <p:sp>
        <p:nvSpPr>
          <p:cNvPr id="6" name="Rectangle 41"/>
          <p:cNvSpPr>
            <a:spLocks noGrp="1" noChangeArrowheads="1"/>
          </p:cNvSpPr>
          <p:nvPr>
            <p:ph type="sldNum" sz="quarter" idx="12"/>
          </p:nvPr>
        </p:nvSpPr>
        <p:spPr>
          <a:ln/>
        </p:spPr>
        <p:txBody>
          <a:bodyPr/>
          <a:lstStyle>
            <a:lvl1pPr>
              <a:defRPr/>
            </a:lvl1pPr>
          </a:lstStyle>
          <a:p>
            <a:pPr>
              <a:defRPr/>
            </a:pPr>
            <a:fld id="{97250F4A-3FE4-458B-8E9D-CD03190EF7D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9"/>
          <p:cNvSpPr>
            <a:spLocks noGrp="1" noChangeArrowheads="1"/>
          </p:cNvSpPr>
          <p:nvPr>
            <p:ph type="dt" sz="half" idx="10"/>
          </p:nvPr>
        </p:nvSpPr>
        <p:spPr>
          <a:ln/>
        </p:spPr>
        <p:txBody>
          <a:bodyPr/>
          <a:lstStyle>
            <a:lvl1pPr>
              <a:defRPr/>
            </a:lvl1pPr>
          </a:lstStyle>
          <a:p>
            <a:pPr>
              <a:defRPr/>
            </a:pPr>
            <a:fld id="{4D22375B-1730-425E-82C6-1F7F4DDE40F9}" type="datetime1">
              <a:rPr lang="zh-CN" altLang="en-US" smtClean="0"/>
              <a:t>2023/5/30</a:t>
            </a:fld>
            <a:endParaRPr lang="en-US"/>
          </a:p>
        </p:txBody>
      </p:sp>
      <p:sp>
        <p:nvSpPr>
          <p:cNvPr id="5" name="Rectangle 40"/>
          <p:cNvSpPr>
            <a:spLocks noGrp="1" noChangeArrowheads="1"/>
          </p:cNvSpPr>
          <p:nvPr>
            <p:ph type="ftr" sz="quarter" idx="11"/>
          </p:nvPr>
        </p:nvSpPr>
        <p:spPr>
          <a:ln/>
        </p:spPr>
        <p:txBody>
          <a:bodyPr/>
          <a:lstStyle>
            <a:lvl1pPr>
              <a:defRPr/>
            </a:lvl1pPr>
          </a:lstStyle>
          <a:p>
            <a:pPr>
              <a:defRPr/>
            </a:pPr>
            <a:r>
              <a:rPr lang="en-US"/>
              <a:t>Foundations of the Law of Torts - SEO - 2022</a:t>
            </a:r>
          </a:p>
        </p:txBody>
      </p:sp>
      <p:sp>
        <p:nvSpPr>
          <p:cNvPr id="6" name="Rectangle 41"/>
          <p:cNvSpPr>
            <a:spLocks noGrp="1" noChangeArrowheads="1"/>
          </p:cNvSpPr>
          <p:nvPr>
            <p:ph type="sldNum" sz="quarter" idx="12"/>
          </p:nvPr>
        </p:nvSpPr>
        <p:spPr>
          <a:ln/>
        </p:spPr>
        <p:txBody>
          <a:bodyPr/>
          <a:lstStyle>
            <a:lvl1pPr>
              <a:defRPr/>
            </a:lvl1pPr>
          </a:lstStyle>
          <a:p>
            <a:pPr>
              <a:defRPr/>
            </a:pPr>
            <a:fld id="{70FABD73-793A-4BE1-8B4E-2A4D21CA6CA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39"/>
          <p:cNvSpPr>
            <a:spLocks noGrp="1" noChangeArrowheads="1"/>
          </p:cNvSpPr>
          <p:nvPr>
            <p:ph type="dt" sz="half" idx="10"/>
          </p:nvPr>
        </p:nvSpPr>
        <p:spPr>
          <a:ln/>
        </p:spPr>
        <p:txBody>
          <a:bodyPr/>
          <a:lstStyle>
            <a:lvl1pPr>
              <a:defRPr/>
            </a:lvl1pPr>
          </a:lstStyle>
          <a:p>
            <a:pPr>
              <a:defRPr/>
            </a:pPr>
            <a:fld id="{BAFEE9D3-FC43-4840-BB83-C460E3CF1377}" type="datetime1">
              <a:rPr lang="zh-CN" altLang="en-US" smtClean="0"/>
              <a:t>2023/5/30</a:t>
            </a:fld>
            <a:endParaRPr lang="en-US"/>
          </a:p>
        </p:txBody>
      </p:sp>
      <p:sp>
        <p:nvSpPr>
          <p:cNvPr id="5" name="Rectangle 40"/>
          <p:cNvSpPr>
            <a:spLocks noGrp="1" noChangeArrowheads="1"/>
          </p:cNvSpPr>
          <p:nvPr>
            <p:ph type="ftr" sz="quarter" idx="11"/>
          </p:nvPr>
        </p:nvSpPr>
        <p:spPr>
          <a:ln/>
        </p:spPr>
        <p:txBody>
          <a:bodyPr/>
          <a:lstStyle>
            <a:lvl1pPr>
              <a:defRPr/>
            </a:lvl1pPr>
          </a:lstStyle>
          <a:p>
            <a:pPr>
              <a:defRPr/>
            </a:pPr>
            <a:r>
              <a:rPr lang="en-US"/>
              <a:t>Foundations of the Law of Torts - SEO - 2022</a:t>
            </a:r>
          </a:p>
        </p:txBody>
      </p:sp>
      <p:sp>
        <p:nvSpPr>
          <p:cNvPr id="6" name="Rectangle 41"/>
          <p:cNvSpPr>
            <a:spLocks noGrp="1" noChangeArrowheads="1"/>
          </p:cNvSpPr>
          <p:nvPr>
            <p:ph type="sldNum" sz="quarter" idx="12"/>
          </p:nvPr>
        </p:nvSpPr>
        <p:spPr>
          <a:ln/>
        </p:spPr>
        <p:txBody>
          <a:bodyPr/>
          <a:lstStyle>
            <a:lvl1pPr>
              <a:defRPr/>
            </a:lvl1pPr>
          </a:lstStyle>
          <a:p>
            <a:pPr>
              <a:defRPr/>
            </a:pPr>
            <a:fld id="{E25066CF-97A5-4F61-8FBC-108215C4F45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9"/>
          <p:cNvSpPr>
            <a:spLocks noGrp="1" noChangeArrowheads="1"/>
          </p:cNvSpPr>
          <p:nvPr>
            <p:ph type="dt" sz="half" idx="10"/>
          </p:nvPr>
        </p:nvSpPr>
        <p:spPr>
          <a:ln/>
        </p:spPr>
        <p:txBody>
          <a:bodyPr/>
          <a:lstStyle>
            <a:lvl1pPr>
              <a:defRPr/>
            </a:lvl1pPr>
          </a:lstStyle>
          <a:p>
            <a:pPr>
              <a:defRPr/>
            </a:pPr>
            <a:fld id="{8D4456B6-BE41-439D-B3B4-BB31F68D6E7D}" type="datetime1">
              <a:rPr lang="zh-CN" altLang="en-US" smtClean="0"/>
              <a:t>2023/5/30</a:t>
            </a:fld>
            <a:endParaRPr lang="en-US"/>
          </a:p>
        </p:txBody>
      </p:sp>
      <p:sp>
        <p:nvSpPr>
          <p:cNvPr id="5" name="Rectangle 40"/>
          <p:cNvSpPr>
            <a:spLocks noGrp="1" noChangeArrowheads="1"/>
          </p:cNvSpPr>
          <p:nvPr>
            <p:ph type="ftr" sz="quarter" idx="11"/>
          </p:nvPr>
        </p:nvSpPr>
        <p:spPr>
          <a:ln/>
        </p:spPr>
        <p:txBody>
          <a:bodyPr/>
          <a:lstStyle>
            <a:lvl1pPr>
              <a:defRPr/>
            </a:lvl1pPr>
          </a:lstStyle>
          <a:p>
            <a:pPr>
              <a:defRPr/>
            </a:pPr>
            <a:r>
              <a:rPr lang="en-US"/>
              <a:t>Foundations of the Law of Torts - SEO - 2022</a:t>
            </a:r>
          </a:p>
        </p:txBody>
      </p:sp>
      <p:sp>
        <p:nvSpPr>
          <p:cNvPr id="6" name="Rectangle 41"/>
          <p:cNvSpPr>
            <a:spLocks noGrp="1" noChangeArrowheads="1"/>
          </p:cNvSpPr>
          <p:nvPr>
            <p:ph type="sldNum" sz="quarter" idx="12"/>
          </p:nvPr>
        </p:nvSpPr>
        <p:spPr>
          <a:ln/>
        </p:spPr>
        <p:txBody>
          <a:bodyPr/>
          <a:lstStyle>
            <a:lvl1pPr>
              <a:defRPr/>
            </a:lvl1pPr>
          </a:lstStyle>
          <a:p>
            <a:pPr>
              <a:defRPr/>
            </a:pPr>
            <a:fld id="{7184E9B6-9184-4F3C-AAE8-7813CABE034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39"/>
          <p:cNvSpPr>
            <a:spLocks noGrp="1" noChangeArrowheads="1"/>
          </p:cNvSpPr>
          <p:nvPr>
            <p:ph type="dt" sz="half" idx="10"/>
          </p:nvPr>
        </p:nvSpPr>
        <p:spPr>
          <a:ln/>
        </p:spPr>
        <p:txBody>
          <a:bodyPr/>
          <a:lstStyle>
            <a:lvl1pPr>
              <a:defRPr/>
            </a:lvl1pPr>
          </a:lstStyle>
          <a:p>
            <a:pPr>
              <a:defRPr/>
            </a:pPr>
            <a:fld id="{5002C786-7F2F-4366-BD53-324CADA71272}" type="datetime1">
              <a:rPr lang="zh-CN" altLang="en-US" smtClean="0"/>
              <a:t>2023/5/30</a:t>
            </a:fld>
            <a:endParaRPr lang="en-US"/>
          </a:p>
        </p:txBody>
      </p:sp>
      <p:sp>
        <p:nvSpPr>
          <p:cNvPr id="5" name="Rectangle 40"/>
          <p:cNvSpPr>
            <a:spLocks noGrp="1" noChangeArrowheads="1"/>
          </p:cNvSpPr>
          <p:nvPr>
            <p:ph type="ftr" sz="quarter" idx="11"/>
          </p:nvPr>
        </p:nvSpPr>
        <p:spPr>
          <a:ln/>
        </p:spPr>
        <p:txBody>
          <a:bodyPr/>
          <a:lstStyle>
            <a:lvl1pPr>
              <a:defRPr/>
            </a:lvl1pPr>
          </a:lstStyle>
          <a:p>
            <a:pPr>
              <a:defRPr/>
            </a:pPr>
            <a:r>
              <a:rPr lang="en-US"/>
              <a:t>Foundations of the Law of Torts - SEO - 2022</a:t>
            </a:r>
          </a:p>
        </p:txBody>
      </p:sp>
      <p:sp>
        <p:nvSpPr>
          <p:cNvPr id="6" name="Rectangle 41"/>
          <p:cNvSpPr>
            <a:spLocks noGrp="1" noChangeArrowheads="1"/>
          </p:cNvSpPr>
          <p:nvPr>
            <p:ph type="sldNum" sz="quarter" idx="12"/>
          </p:nvPr>
        </p:nvSpPr>
        <p:spPr>
          <a:ln/>
        </p:spPr>
        <p:txBody>
          <a:bodyPr/>
          <a:lstStyle>
            <a:lvl1pPr>
              <a:defRPr/>
            </a:lvl1pPr>
          </a:lstStyle>
          <a:p>
            <a:pPr>
              <a:defRPr/>
            </a:pPr>
            <a:fld id="{AB58255B-116B-44F2-BC43-20C868B0EE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9"/>
          <p:cNvSpPr>
            <a:spLocks noGrp="1" noChangeArrowheads="1"/>
          </p:cNvSpPr>
          <p:nvPr>
            <p:ph type="dt" sz="half" idx="10"/>
          </p:nvPr>
        </p:nvSpPr>
        <p:spPr>
          <a:ln/>
        </p:spPr>
        <p:txBody>
          <a:bodyPr/>
          <a:lstStyle>
            <a:lvl1pPr>
              <a:defRPr/>
            </a:lvl1pPr>
          </a:lstStyle>
          <a:p>
            <a:pPr>
              <a:defRPr/>
            </a:pPr>
            <a:fld id="{16A0CBCE-D9CC-4667-BC22-FCECBA4DC697}" type="datetime1">
              <a:rPr lang="zh-CN" altLang="en-US" smtClean="0"/>
              <a:t>2023/5/30</a:t>
            </a:fld>
            <a:endParaRPr lang="en-US"/>
          </a:p>
        </p:txBody>
      </p:sp>
      <p:sp>
        <p:nvSpPr>
          <p:cNvPr id="6" name="Rectangle 40"/>
          <p:cNvSpPr>
            <a:spLocks noGrp="1" noChangeArrowheads="1"/>
          </p:cNvSpPr>
          <p:nvPr>
            <p:ph type="ftr" sz="quarter" idx="11"/>
          </p:nvPr>
        </p:nvSpPr>
        <p:spPr>
          <a:ln/>
        </p:spPr>
        <p:txBody>
          <a:bodyPr/>
          <a:lstStyle>
            <a:lvl1pPr>
              <a:defRPr/>
            </a:lvl1pPr>
          </a:lstStyle>
          <a:p>
            <a:pPr>
              <a:defRPr/>
            </a:pPr>
            <a:r>
              <a:rPr lang="en-US"/>
              <a:t>Foundations of the Law of Torts - SEO - 2022</a:t>
            </a:r>
          </a:p>
        </p:txBody>
      </p:sp>
      <p:sp>
        <p:nvSpPr>
          <p:cNvPr id="7" name="Rectangle 41"/>
          <p:cNvSpPr>
            <a:spLocks noGrp="1" noChangeArrowheads="1"/>
          </p:cNvSpPr>
          <p:nvPr>
            <p:ph type="sldNum" sz="quarter" idx="12"/>
          </p:nvPr>
        </p:nvSpPr>
        <p:spPr>
          <a:ln/>
        </p:spPr>
        <p:txBody>
          <a:bodyPr/>
          <a:lstStyle>
            <a:lvl1pPr>
              <a:defRPr/>
            </a:lvl1pPr>
          </a:lstStyle>
          <a:p>
            <a:pPr>
              <a:defRPr/>
            </a:pPr>
            <a:fld id="{19EDB21D-1831-475F-AC0B-A73ACF1A9F9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9"/>
          <p:cNvSpPr>
            <a:spLocks noGrp="1" noChangeArrowheads="1"/>
          </p:cNvSpPr>
          <p:nvPr>
            <p:ph type="dt" sz="half" idx="10"/>
          </p:nvPr>
        </p:nvSpPr>
        <p:spPr>
          <a:ln/>
        </p:spPr>
        <p:txBody>
          <a:bodyPr/>
          <a:lstStyle>
            <a:lvl1pPr>
              <a:defRPr/>
            </a:lvl1pPr>
          </a:lstStyle>
          <a:p>
            <a:pPr>
              <a:defRPr/>
            </a:pPr>
            <a:fld id="{186E240B-4292-4E3A-B5E7-43519500E7C9}" type="datetime1">
              <a:rPr lang="zh-CN" altLang="en-US" smtClean="0"/>
              <a:t>2023/5/30</a:t>
            </a:fld>
            <a:endParaRPr lang="en-US"/>
          </a:p>
        </p:txBody>
      </p:sp>
      <p:sp>
        <p:nvSpPr>
          <p:cNvPr id="8" name="Rectangle 40"/>
          <p:cNvSpPr>
            <a:spLocks noGrp="1" noChangeArrowheads="1"/>
          </p:cNvSpPr>
          <p:nvPr>
            <p:ph type="ftr" sz="quarter" idx="11"/>
          </p:nvPr>
        </p:nvSpPr>
        <p:spPr>
          <a:ln/>
        </p:spPr>
        <p:txBody>
          <a:bodyPr/>
          <a:lstStyle>
            <a:lvl1pPr>
              <a:defRPr/>
            </a:lvl1pPr>
          </a:lstStyle>
          <a:p>
            <a:pPr>
              <a:defRPr/>
            </a:pPr>
            <a:r>
              <a:rPr lang="en-US"/>
              <a:t>Foundations of the Law of Torts - SEO - 2022</a:t>
            </a:r>
          </a:p>
        </p:txBody>
      </p:sp>
      <p:sp>
        <p:nvSpPr>
          <p:cNvPr id="9" name="Rectangle 41"/>
          <p:cNvSpPr>
            <a:spLocks noGrp="1" noChangeArrowheads="1"/>
          </p:cNvSpPr>
          <p:nvPr>
            <p:ph type="sldNum" sz="quarter" idx="12"/>
          </p:nvPr>
        </p:nvSpPr>
        <p:spPr>
          <a:ln/>
        </p:spPr>
        <p:txBody>
          <a:bodyPr/>
          <a:lstStyle>
            <a:lvl1pPr>
              <a:defRPr/>
            </a:lvl1pPr>
          </a:lstStyle>
          <a:p>
            <a:pPr>
              <a:defRPr/>
            </a:pPr>
            <a:fld id="{B39D0192-F363-4B81-996D-C95C5CC05DF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9"/>
          <p:cNvSpPr>
            <a:spLocks noGrp="1" noChangeArrowheads="1"/>
          </p:cNvSpPr>
          <p:nvPr>
            <p:ph type="dt" sz="half" idx="10"/>
          </p:nvPr>
        </p:nvSpPr>
        <p:spPr>
          <a:ln/>
        </p:spPr>
        <p:txBody>
          <a:bodyPr/>
          <a:lstStyle>
            <a:lvl1pPr>
              <a:defRPr/>
            </a:lvl1pPr>
          </a:lstStyle>
          <a:p>
            <a:pPr>
              <a:defRPr/>
            </a:pPr>
            <a:fld id="{AD943002-E07A-4F7A-AE0A-CE20A1EDFFCC}" type="datetime1">
              <a:rPr lang="zh-CN" altLang="en-US" smtClean="0"/>
              <a:t>2023/5/30</a:t>
            </a:fld>
            <a:endParaRPr lang="en-US"/>
          </a:p>
        </p:txBody>
      </p:sp>
      <p:sp>
        <p:nvSpPr>
          <p:cNvPr id="4" name="Rectangle 40"/>
          <p:cNvSpPr>
            <a:spLocks noGrp="1" noChangeArrowheads="1"/>
          </p:cNvSpPr>
          <p:nvPr>
            <p:ph type="ftr" sz="quarter" idx="11"/>
          </p:nvPr>
        </p:nvSpPr>
        <p:spPr>
          <a:ln/>
        </p:spPr>
        <p:txBody>
          <a:bodyPr/>
          <a:lstStyle>
            <a:lvl1pPr>
              <a:defRPr/>
            </a:lvl1pPr>
          </a:lstStyle>
          <a:p>
            <a:pPr>
              <a:defRPr/>
            </a:pPr>
            <a:r>
              <a:rPr lang="en-US"/>
              <a:t>Foundations of the Law of Torts - SEO - 2022</a:t>
            </a:r>
          </a:p>
        </p:txBody>
      </p:sp>
      <p:sp>
        <p:nvSpPr>
          <p:cNvPr id="5" name="Rectangle 41"/>
          <p:cNvSpPr>
            <a:spLocks noGrp="1" noChangeArrowheads="1"/>
          </p:cNvSpPr>
          <p:nvPr>
            <p:ph type="sldNum" sz="quarter" idx="12"/>
          </p:nvPr>
        </p:nvSpPr>
        <p:spPr>
          <a:ln/>
        </p:spPr>
        <p:txBody>
          <a:bodyPr/>
          <a:lstStyle>
            <a:lvl1pPr>
              <a:defRPr/>
            </a:lvl1pPr>
          </a:lstStyle>
          <a:p>
            <a:pPr>
              <a:defRPr/>
            </a:pPr>
            <a:fld id="{B773D0F5-2952-4B83-9BD6-43E3FBFF4DA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9"/>
          <p:cNvSpPr>
            <a:spLocks noGrp="1" noChangeArrowheads="1"/>
          </p:cNvSpPr>
          <p:nvPr>
            <p:ph type="dt" sz="half" idx="10"/>
          </p:nvPr>
        </p:nvSpPr>
        <p:spPr>
          <a:ln/>
        </p:spPr>
        <p:txBody>
          <a:bodyPr/>
          <a:lstStyle>
            <a:lvl1pPr>
              <a:defRPr/>
            </a:lvl1pPr>
          </a:lstStyle>
          <a:p>
            <a:pPr>
              <a:defRPr/>
            </a:pPr>
            <a:fld id="{8FA51605-AE06-4AFA-8806-ADC97FCD7792}" type="datetime1">
              <a:rPr lang="zh-CN" altLang="en-US" smtClean="0"/>
              <a:t>2023/5/30</a:t>
            </a:fld>
            <a:endParaRPr lang="en-US"/>
          </a:p>
        </p:txBody>
      </p:sp>
      <p:sp>
        <p:nvSpPr>
          <p:cNvPr id="3" name="Rectangle 40"/>
          <p:cNvSpPr>
            <a:spLocks noGrp="1" noChangeArrowheads="1"/>
          </p:cNvSpPr>
          <p:nvPr>
            <p:ph type="ftr" sz="quarter" idx="11"/>
          </p:nvPr>
        </p:nvSpPr>
        <p:spPr>
          <a:ln/>
        </p:spPr>
        <p:txBody>
          <a:bodyPr/>
          <a:lstStyle>
            <a:lvl1pPr>
              <a:defRPr/>
            </a:lvl1pPr>
          </a:lstStyle>
          <a:p>
            <a:pPr>
              <a:defRPr/>
            </a:pPr>
            <a:r>
              <a:rPr lang="en-US"/>
              <a:t>Foundations of the Law of Torts - SEO - 2022</a:t>
            </a:r>
          </a:p>
        </p:txBody>
      </p:sp>
      <p:sp>
        <p:nvSpPr>
          <p:cNvPr id="4" name="Rectangle 41"/>
          <p:cNvSpPr>
            <a:spLocks noGrp="1" noChangeArrowheads="1"/>
          </p:cNvSpPr>
          <p:nvPr>
            <p:ph type="sldNum" sz="quarter" idx="12"/>
          </p:nvPr>
        </p:nvSpPr>
        <p:spPr>
          <a:ln/>
        </p:spPr>
        <p:txBody>
          <a:bodyPr/>
          <a:lstStyle>
            <a:lvl1pPr>
              <a:defRPr/>
            </a:lvl1pPr>
          </a:lstStyle>
          <a:p>
            <a:pPr>
              <a:defRPr/>
            </a:pPr>
            <a:fld id="{8C959A69-4333-4F45-8E27-A0444557BEF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9"/>
          <p:cNvSpPr>
            <a:spLocks noGrp="1" noChangeArrowheads="1"/>
          </p:cNvSpPr>
          <p:nvPr>
            <p:ph type="dt" sz="half" idx="10"/>
          </p:nvPr>
        </p:nvSpPr>
        <p:spPr>
          <a:ln/>
        </p:spPr>
        <p:txBody>
          <a:bodyPr/>
          <a:lstStyle>
            <a:lvl1pPr>
              <a:defRPr/>
            </a:lvl1pPr>
          </a:lstStyle>
          <a:p>
            <a:pPr>
              <a:defRPr/>
            </a:pPr>
            <a:fld id="{C4DBDE3F-93C1-43D0-899E-EC4AE295F6D7}" type="datetime1">
              <a:rPr lang="zh-CN" altLang="en-US" smtClean="0"/>
              <a:t>2023/5/30</a:t>
            </a:fld>
            <a:endParaRPr lang="en-US"/>
          </a:p>
        </p:txBody>
      </p:sp>
      <p:sp>
        <p:nvSpPr>
          <p:cNvPr id="6" name="Rectangle 40"/>
          <p:cNvSpPr>
            <a:spLocks noGrp="1" noChangeArrowheads="1"/>
          </p:cNvSpPr>
          <p:nvPr>
            <p:ph type="ftr" sz="quarter" idx="11"/>
          </p:nvPr>
        </p:nvSpPr>
        <p:spPr>
          <a:ln/>
        </p:spPr>
        <p:txBody>
          <a:bodyPr/>
          <a:lstStyle>
            <a:lvl1pPr>
              <a:defRPr/>
            </a:lvl1pPr>
          </a:lstStyle>
          <a:p>
            <a:pPr>
              <a:defRPr/>
            </a:pPr>
            <a:r>
              <a:rPr lang="en-US"/>
              <a:t>Foundations of the Law of Torts - SEO - 2022</a:t>
            </a:r>
          </a:p>
        </p:txBody>
      </p:sp>
      <p:sp>
        <p:nvSpPr>
          <p:cNvPr id="7" name="Rectangle 41"/>
          <p:cNvSpPr>
            <a:spLocks noGrp="1" noChangeArrowheads="1"/>
          </p:cNvSpPr>
          <p:nvPr>
            <p:ph type="sldNum" sz="quarter" idx="12"/>
          </p:nvPr>
        </p:nvSpPr>
        <p:spPr>
          <a:ln/>
        </p:spPr>
        <p:txBody>
          <a:bodyPr/>
          <a:lstStyle>
            <a:lvl1pPr>
              <a:defRPr/>
            </a:lvl1pPr>
          </a:lstStyle>
          <a:p>
            <a:pPr>
              <a:defRPr/>
            </a:pPr>
            <a:fld id="{9B6DB534-CD35-4A9E-B659-56990514093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9"/>
          <p:cNvSpPr>
            <a:spLocks noGrp="1" noChangeArrowheads="1"/>
          </p:cNvSpPr>
          <p:nvPr>
            <p:ph type="dt" sz="half" idx="10"/>
          </p:nvPr>
        </p:nvSpPr>
        <p:spPr>
          <a:ln/>
        </p:spPr>
        <p:txBody>
          <a:bodyPr/>
          <a:lstStyle>
            <a:lvl1pPr>
              <a:defRPr/>
            </a:lvl1pPr>
          </a:lstStyle>
          <a:p>
            <a:pPr>
              <a:defRPr/>
            </a:pPr>
            <a:fld id="{1B920CDA-7C9C-4059-98D2-EC70177033D8}" type="datetime1">
              <a:rPr lang="zh-CN" altLang="en-US" smtClean="0"/>
              <a:t>2023/5/30</a:t>
            </a:fld>
            <a:endParaRPr lang="en-US"/>
          </a:p>
        </p:txBody>
      </p:sp>
      <p:sp>
        <p:nvSpPr>
          <p:cNvPr id="6" name="Rectangle 40"/>
          <p:cNvSpPr>
            <a:spLocks noGrp="1" noChangeArrowheads="1"/>
          </p:cNvSpPr>
          <p:nvPr>
            <p:ph type="ftr" sz="quarter" idx="11"/>
          </p:nvPr>
        </p:nvSpPr>
        <p:spPr>
          <a:ln/>
        </p:spPr>
        <p:txBody>
          <a:bodyPr/>
          <a:lstStyle>
            <a:lvl1pPr>
              <a:defRPr/>
            </a:lvl1pPr>
          </a:lstStyle>
          <a:p>
            <a:pPr>
              <a:defRPr/>
            </a:pPr>
            <a:r>
              <a:rPr lang="en-US"/>
              <a:t>Foundations of the Law of Torts - SEO - 2022</a:t>
            </a:r>
          </a:p>
        </p:txBody>
      </p:sp>
      <p:sp>
        <p:nvSpPr>
          <p:cNvPr id="7" name="Rectangle 41"/>
          <p:cNvSpPr>
            <a:spLocks noGrp="1" noChangeArrowheads="1"/>
          </p:cNvSpPr>
          <p:nvPr>
            <p:ph type="sldNum" sz="quarter" idx="12"/>
          </p:nvPr>
        </p:nvSpPr>
        <p:spPr>
          <a:ln/>
        </p:spPr>
        <p:txBody>
          <a:bodyPr/>
          <a:lstStyle>
            <a:lvl1pPr>
              <a:defRPr/>
            </a:lvl1pPr>
          </a:lstStyle>
          <a:p>
            <a:pPr>
              <a:defRPr/>
            </a:pPr>
            <a:fld id="{7D9A36B7-780E-44C3-B092-400192E82C4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3800475" y="1789113"/>
            <a:ext cx="5340350" cy="5056187"/>
            <a:chOff x="2394" y="1127"/>
            <a:chExt cx="3364" cy="3185"/>
          </a:xfrm>
        </p:grpSpPr>
        <p:sp>
          <p:nvSpPr>
            <p:cNvPr id="108547" name="Rectangle 3"/>
            <p:cNvSpPr>
              <a:spLocks noChangeArrowheads="1"/>
            </p:cNvSpPr>
            <p:nvPr userDrawn="1"/>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108548" name="Oval 4"/>
            <p:cNvSpPr>
              <a:spLocks noChangeArrowheads="1"/>
            </p:cNvSpPr>
            <p:nvPr userDrawn="1"/>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eaLnBrk="0" hangingPunct="0">
                <a:defRPr/>
              </a:pPr>
              <a:endParaRPr lang="en-US"/>
            </a:p>
          </p:txBody>
        </p:sp>
        <p:sp>
          <p:nvSpPr>
            <p:cNvPr id="108549" name="Rectangle 5"/>
            <p:cNvSpPr>
              <a:spLocks noChangeArrowheads="1"/>
            </p:cNvSpPr>
            <p:nvPr userDrawn="1"/>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108550" name="Freeform 6"/>
            <p:cNvSpPr>
              <a:spLocks noEditPoints="1"/>
            </p:cNvSpPr>
            <p:nvPr userDrawn="1"/>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51" name="Rectangle 7"/>
            <p:cNvSpPr>
              <a:spLocks noChangeArrowheads="1"/>
            </p:cNvSpPr>
            <p:nvPr userDrawn="1"/>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108552" name="Rectangle 8"/>
            <p:cNvSpPr>
              <a:spLocks noChangeArrowheads="1"/>
            </p:cNvSpPr>
            <p:nvPr userDrawn="1"/>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108553" name="Rectangle 9"/>
            <p:cNvSpPr>
              <a:spLocks noChangeArrowheads="1"/>
            </p:cNvSpPr>
            <p:nvPr userDrawn="1"/>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108554" name="Rectangle 10"/>
            <p:cNvSpPr>
              <a:spLocks noChangeArrowheads="1"/>
            </p:cNvSpPr>
            <p:nvPr userDrawn="1"/>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108555" name="Rectangle 11"/>
            <p:cNvSpPr>
              <a:spLocks noChangeArrowheads="1"/>
            </p:cNvSpPr>
            <p:nvPr userDrawn="1"/>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108556" name="Freeform 12"/>
            <p:cNvSpPr>
              <a:spLocks/>
            </p:cNvSpPr>
            <p:nvPr userDrawn="1"/>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57" name="Freeform 13"/>
            <p:cNvSpPr>
              <a:spLocks/>
            </p:cNvSpPr>
            <p:nvPr userDrawn="1"/>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58" name="Freeform 14"/>
            <p:cNvSpPr>
              <a:spLocks/>
            </p:cNvSpPr>
            <p:nvPr userDrawn="1"/>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pPr eaLnBrk="0" hangingPunct="0">
                <a:defRPr/>
              </a:pPr>
              <a:endParaRPr lang="en-US"/>
            </a:p>
          </p:txBody>
        </p:sp>
        <p:sp>
          <p:nvSpPr>
            <p:cNvPr id="108559" name="Freeform 15"/>
            <p:cNvSpPr>
              <a:spLocks/>
            </p:cNvSpPr>
            <p:nvPr userDrawn="1"/>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eaLnBrk="0" hangingPunct="0">
                <a:defRPr/>
              </a:pPr>
              <a:endParaRPr lang="en-US"/>
            </a:p>
          </p:txBody>
        </p:sp>
        <p:sp>
          <p:nvSpPr>
            <p:cNvPr id="108560" name="Freeform 16"/>
            <p:cNvSpPr>
              <a:spLocks/>
            </p:cNvSpPr>
            <p:nvPr userDrawn="1"/>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61" name="Freeform 17"/>
            <p:cNvSpPr>
              <a:spLocks noEditPoints="1"/>
            </p:cNvSpPr>
            <p:nvPr userDrawn="1"/>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62" name="Freeform 18"/>
            <p:cNvSpPr>
              <a:spLocks noEditPoints="1"/>
            </p:cNvSpPr>
            <p:nvPr userDrawn="1"/>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63" name="Freeform 19"/>
            <p:cNvSpPr>
              <a:spLocks/>
            </p:cNvSpPr>
            <p:nvPr userDrawn="1"/>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64" name="Freeform 20"/>
            <p:cNvSpPr>
              <a:spLocks noEditPoints="1"/>
            </p:cNvSpPr>
            <p:nvPr userDrawn="1"/>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65" name="Freeform 21"/>
            <p:cNvSpPr>
              <a:spLocks noEditPoints="1"/>
            </p:cNvSpPr>
            <p:nvPr userDrawn="1"/>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66" name="Freeform 22"/>
            <p:cNvSpPr>
              <a:spLocks noEditPoints="1"/>
            </p:cNvSpPr>
            <p:nvPr userDrawn="1"/>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67" name="Freeform 23"/>
            <p:cNvSpPr>
              <a:spLocks/>
            </p:cNvSpPr>
            <p:nvPr userDrawn="1"/>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eaLnBrk="0" hangingPunct="0">
                <a:defRPr/>
              </a:pPr>
              <a:endParaRPr lang="en-US"/>
            </a:p>
          </p:txBody>
        </p:sp>
        <p:sp>
          <p:nvSpPr>
            <p:cNvPr id="108568" name="Freeform 24"/>
            <p:cNvSpPr>
              <a:spLocks noEditPoints="1"/>
            </p:cNvSpPr>
            <p:nvPr userDrawn="1"/>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69" name="Freeform 25"/>
            <p:cNvSpPr>
              <a:spLocks noEditPoints="1"/>
            </p:cNvSpPr>
            <p:nvPr userDrawn="1"/>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70" name="Freeform 26"/>
            <p:cNvSpPr>
              <a:spLocks noEditPoints="1"/>
            </p:cNvSpPr>
            <p:nvPr userDrawn="1"/>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71" name="Oval 27"/>
            <p:cNvSpPr>
              <a:spLocks noChangeArrowheads="1"/>
            </p:cNvSpPr>
            <p:nvPr userDrawn="1"/>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pPr eaLnBrk="0" hangingPunct="0">
                <a:defRPr/>
              </a:pPr>
              <a:endParaRPr lang="en-US"/>
            </a:p>
          </p:txBody>
        </p:sp>
        <p:sp>
          <p:nvSpPr>
            <p:cNvPr id="108572" name="Oval 28"/>
            <p:cNvSpPr>
              <a:spLocks noChangeArrowheads="1"/>
            </p:cNvSpPr>
            <p:nvPr userDrawn="1"/>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eaLnBrk="0" hangingPunct="0">
                <a:defRPr/>
              </a:pPr>
              <a:endParaRPr lang="en-US"/>
            </a:p>
          </p:txBody>
        </p:sp>
        <p:sp>
          <p:nvSpPr>
            <p:cNvPr id="108573" name="Oval 29"/>
            <p:cNvSpPr>
              <a:spLocks noChangeArrowheads="1"/>
            </p:cNvSpPr>
            <p:nvPr userDrawn="1"/>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pPr eaLnBrk="0" hangingPunct="0">
                <a:defRPr/>
              </a:pPr>
              <a:endParaRPr lang="en-US"/>
            </a:p>
          </p:txBody>
        </p:sp>
        <p:sp>
          <p:nvSpPr>
            <p:cNvPr id="108574" name="Freeform 30"/>
            <p:cNvSpPr>
              <a:spLocks noEditPoints="1"/>
            </p:cNvSpPr>
            <p:nvPr userDrawn="1"/>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75" name="Freeform 31"/>
            <p:cNvSpPr>
              <a:spLocks noEditPoints="1"/>
            </p:cNvSpPr>
            <p:nvPr userDrawn="1"/>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eaLnBrk="0" hangingPunct="0">
                <a:defRPr/>
              </a:pPr>
              <a:endParaRPr lang="en-US"/>
            </a:p>
          </p:txBody>
        </p:sp>
        <p:sp>
          <p:nvSpPr>
            <p:cNvPr id="108576" name="Rectangle 32"/>
            <p:cNvSpPr>
              <a:spLocks noChangeArrowheads="1"/>
            </p:cNvSpPr>
            <p:nvPr userDrawn="1"/>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pPr eaLnBrk="0" hangingPunct="0">
                <a:defRPr/>
              </a:pPr>
              <a:endParaRPr lang="en-US"/>
            </a:p>
          </p:txBody>
        </p:sp>
        <p:sp>
          <p:nvSpPr>
            <p:cNvPr id="108577" name="Rectangle 33"/>
            <p:cNvSpPr>
              <a:spLocks noChangeArrowheads="1"/>
            </p:cNvSpPr>
            <p:nvPr userDrawn="1"/>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eaLnBrk="0" hangingPunct="0">
                <a:defRPr/>
              </a:pPr>
              <a:endParaRPr lang="en-US"/>
            </a:p>
          </p:txBody>
        </p:sp>
        <p:sp>
          <p:nvSpPr>
            <p:cNvPr id="108578" name="AutoShape 34"/>
            <p:cNvSpPr>
              <a:spLocks noChangeArrowheads="1"/>
            </p:cNvSpPr>
            <p:nvPr userDrawn="1"/>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eaLnBrk="0" hangingPunct="0">
                <a:defRPr/>
              </a:pPr>
              <a:endParaRPr lang="en-US"/>
            </a:p>
          </p:txBody>
        </p:sp>
        <p:sp>
          <p:nvSpPr>
            <p:cNvPr id="108579" name="Freeform 35"/>
            <p:cNvSpPr>
              <a:spLocks/>
            </p:cNvSpPr>
            <p:nvPr userDrawn="1"/>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eaLnBrk="0" hangingPunct="0">
                <a:defRPr/>
              </a:pPr>
              <a:endParaRPr lang="en-US"/>
            </a:p>
          </p:txBody>
        </p:sp>
        <p:sp>
          <p:nvSpPr>
            <p:cNvPr id="108580" name="Freeform 36"/>
            <p:cNvSpPr>
              <a:spLocks/>
            </p:cNvSpPr>
            <p:nvPr userDrawn="1"/>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eaLnBrk="0" hangingPunct="0">
                <a:defRPr/>
              </a:pPr>
              <a:endParaRPr lang="en-US"/>
            </a:p>
          </p:txBody>
        </p:sp>
      </p:grpSp>
      <p:sp>
        <p:nvSpPr>
          <p:cNvPr id="108581" name="Rectangle 37"/>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8582" name="Rectangle 38"/>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8583" name="Rectangle 39"/>
          <p:cNvSpPr>
            <a:spLocks noGrp="1" noChangeArrowheads="1"/>
          </p:cNvSpPr>
          <p:nvPr>
            <p:ph type="dt" sz="half" idx="2"/>
          </p:nvPr>
        </p:nvSpPr>
        <p:spPr bwMode="auto">
          <a:xfrm>
            <a:off x="457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Tahoma" charset="0"/>
              </a:defRPr>
            </a:lvl1pPr>
          </a:lstStyle>
          <a:p>
            <a:pPr>
              <a:defRPr/>
            </a:pPr>
            <a:fld id="{566AE236-9E70-4525-8E94-4828459823A0}" type="datetime1">
              <a:rPr lang="zh-CN" altLang="en-US" smtClean="0"/>
              <a:t>2023/5/30</a:t>
            </a:fld>
            <a:endParaRPr lang="en-US"/>
          </a:p>
        </p:txBody>
      </p:sp>
      <p:sp>
        <p:nvSpPr>
          <p:cNvPr id="108584" name="Rectangle 40"/>
          <p:cNvSpPr>
            <a:spLocks noGrp="1" noChangeArrowheads="1"/>
          </p:cNvSpPr>
          <p:nvPr>
            <p:ph type="ftr" sz="quarter" idx="3"/>
          </p:nvPr>
        </p:nvSpPr>
        <p:spPr bwMode="auto">
          <a:xfrm>
            <a:off x="3124200" y="6278563"/>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smtClean="0"/>
            </a:lvl1pPr>
          </a:lstStyle>
          <a:p>
            <a:pPr>
              <a:defRPr/>
            </a:pPr>
            <a:r>
              <a:rPr lang="en-US"/>
              <a:t>Foundations of the Law of Torts - SEO - 2022</a:t>
            </a:r>
          </a:p>
        </p:txBody>
      </p:sp>
      <p:sp>
        <p:nvSpPr>
          <p:cNvPr id="108585" name="Rectangle 41"/>
          <p:cNvSpPr>
            <a:spLocks noGrp="1" noChangeArrowheads="1"/>
          </p:cNvSpPr>
          <p:nvPr>
            <p:ph type="sldNum" sz="quarter" idx="4"/>
          </p:nvPr>
        </p:nvSpPr>
        <p:spPr bwMode="auto">
          <a:xfrm>
            <a:off x="6553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ahoma" pitchFamily="34" charset="0"/>
              </a:defRPr>
            </a:lvl1pPr>
          </a:lstStyle>
          <a:p>
            <a:pPr>
              <a:defRPr/>
            </a:pPr>
            <a:fld id="{3848A4A6-BA00-4522-9668-B16B6244CFB7}"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89"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 id="2147483788" r:id="rId12"/>
  </p:sldLayoutIdLst>
  <p:hf hd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Calibri"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Calibri"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Calibri"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Calibri"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gconk@law.fordham.edu"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merriam-webster.com/dictionary/moral" TargetMode="External"/><Relationship Id="rId2" Type="http://schemas.openxmlformats.org/officeDocument/2006/relationships/hyperlink" Target="https://www.britannica.com/biography/Oliver-Wendell-Holmes-Jr/The-Common-Law" TargetMode="External"/><Relationship Id="rId1" Type="http://schemas.openxmlformats.org/officeDocument/2006/relationships/slideLayout" Target="../slideLayouts/slideLayout2.xml"/><Relationship Id="rId5" Type="http://schemas.openxmlformats.org/officeDocument/2006/relationships/hyperlink" Target="https://www.merriam-webster.com/dictionary/prejudices" TargetMode="External"/><Relationship Id="rId4" Type="http://schemas.openxmlformats.org/officeDocument/2006/relationships/hyperlink" Target="https://www.merriam-webster.com/dictionary/intuitions" TargetMode="Externa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merriam-webster.com/dictionary/corollaries" TargetMode="External"/><Relationship Id="rId2" Type="http://schemas.openxmlformats.org/officeDocument/2006/relationships/hyperlink" Target="https://www.britannica.com/biography/Oliver-Wendell-Holmes-Jr/The-Common-Law"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plato.stanford.edu/entries/aristotl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0"/>
          <p:cNvSpPr>
            <a:spLocks noGrp="1" noChangeArrowheads="1"/>
          </p:cNvSpPr>
          <p:nvPr>
            <p:ph type="ftr" sz="quarter" idx="11"/>
          </p:nvPr>
        </p:nvSpPr>
        <p:spPr>
          <a:xfrm>
            <a:off x="2362200" y="6278563"/>
            <a:ext cx="4800600" cy="457200"/>
          </a:xfrm>
          <a:noFill/>
        </p:spPr>
        <p:txBody>
          <a:bodyPr/>
          <a:lstStyle/>
          <a:p>
            <a:pPr eaLnBrk="0" hangingPunct="0"/>
            <a:r>
              <a:rPr lang="en-US"/>
              <a:t>Foundations of the Law of Torts - SEO - 2022</a:t>
            </a:r>
          </a:p>
        </p:txBody>
      </p:sp>
      <p:sp>
        <p:nvSpPr>
          <p:cNvPr id="3075" name="Rectangle 41"/>
          <p:cNvSpPr>
            <a:spLocks noGrp="1" noChangeArrowheads="1"/>
          </p:cNvSpPr>
          <p:nvPr>
            <p:ph type="sldNum" sz="quarter" idx="12"/>
          </p:nvPr>
        </p:nvSpPr>
        <p:spPr>
          <a:noFill/>
        </p:spPr>
        <p:txBody>
          <a:bodyPr/>
          <a:lstStyle/>
          <a:p>
            <a:pPr eaLnBrk="0" hangingPunct="0"/>
            <a:fld id="{FC9956C2-06DB-4416-90BE-834EA1E22F92}" type="slidenum">
              <a:rPr lang="en-US" smtClean="0"/>
              <a:pPr eaLnBrk="0" hangingPunct="0"/>
              <a:t>1</a:t>
            </a:fld>
            <a:endParaRPr lang="en-US"/>
          </a:p>
        </p:txBody>
      </p:sp>
      <p:sp>
        <p:nvSpPr>
          <p:cNvPr id="5122" name="Rectangle 2"/>
          <p:cNvSpPr>
            <a:spLocks noGrp="1" noChangeArrowheads="1"/>
          </p:cNvSpPr>
          <p:nvPr>
            <p:ph type="ctrTitle" idx="4294967295"/>
          </p:nvPr>
        </p:nvSpPr>
        <p:spPr>
          <a:xfrm>
            <a:off x="228600" y="304800"/>
            <a:ext cx="8534400" cy="1219200"/>
          </a:xfrm>
        </p:spPr>
        <p:txBody>
          <a:bodyPr/>
          <a:lstStyle/>
          <a:p>
            <a:pPr algn="l"/>
            <a:r>
              <a:rPr lang="en-US" sz="3200" b="1" dirty="0">
                <a:effectLst/>
                <a:latin typeface="Georgia" panose="02040502050405020303" pitchFamily="18" charset="0"/>
              </a:rPr>
              <a:t>Foundations of  the </a:t>
            </a:r>
            <a:br>
              <a:rPr lang="en-US" sz="3200" b="1" dirty="0">
                <a:effectLst/>
                <a:latin typeface="Georgia" panose="02040502050405020303" pitchFamily="18" charset="0"/>
              </a:rPr>
            </a:br>
            <a:r>
              <a:rPr lang="en-US" sz="3200" b="1" dirty="0">
                <a:effectLst/>
                <a:latin typeface="Georgia" panose="02040502050405020303" pitchFamily="18" charset="0"/>
              </a:rPr>
              <a:t>Law of Torts</a:t>
            </a:r>
            <a:endParaRPr lang="en-US" sz="3200" b="1" dirty="0">
              <a:latin typeface="Georgia" panose="02040502050405020303" pitchFamily="18" charset="0"/>
            </a:endParaRPr>
          </a:p>
        </p:txBody>
      </p:sp>
      <p:sp>
        <p:nvSpPr>
          <p:cNvPr id="5123" name="Rectangle 3"/>
          <p:cNvSpPr>
            <a:spLocks noGrp="1" noChangeArrowheads="1"/>
          </p:cNvSpPr>
          <p:nvPr>
            <p:ph type="subTitle" idx="4294967295"/>
          </p:nvPr>
        </p:nvSpPr>
        <p:spPr>
          <a:xfrm>
            <a:off x="381000" y="1524000"/>
            <a:ext cx="8382000" cy="4906962"/>
          </a:xfrm>
        </p:spPr>
        <p:txBody>
          <a:bodyPr/>
          <a:lstStyle/>
          <a:p>
            <a:pPr marL="0" indent="0" eaLnBrk="1" hangingPunct="1">
              <a:lnSpc>
                <a:spcPct val="80000"/>
              </a:lnSpc>
              <a:buNone/>
              <a:defRPr/>
            </a:pPr>
            <a:r>
              <a:rPr lang="en-US" dirty="0">
                <a:effectLst/>
              </a:rPr>
              <a:t> </a:t>
            </a:r>
          </a:p>
          <a:p>
            <a:pPr marL="0" indent="0" eaLnBrk="1" hangingPunct="1">
              <a:lnSpc>
                <a:spcPct val="80000"/>
              </a:lnSpc>
              <a:buNone/>
              <a:defRPr/>
            </a:pPr>
            <a:r>
              <a:rPr lang="en-US" sz="3600" dirty="0">
                <a:latin typeface="Times New Roman" pitchFamily="18" charset="0"/>
              </a:rPr>
              <a:t>Prepared for </a:t>
            </a:r>
            <a:r>
              <a:rPr lang="en-US" altLang="zh-CN" sz="3600" dirty="0">
                <a:latin typeface="Times New Roman" pitchFamily="18" charset="0"/>
              </a:rPr>
              <a:t> SEO, May 30, 2023</a:t>
            </a:r>
            <a:endParaRPr lang="en-US" sz="3600" dirty="0">
              <a:latin typeface="Times New Roman" pitchFamily="18" charset="0"/>
            </a:endParaRPr>
          </a:p>
          <a:p>
            <a:pPr marL="0" indent="0" eaLnBrk="1" hangingPunct="1">
              <a:lnSpc>
                <a:spcPct val="80000"/>
              </a:lnSpc>
              <a:buFont typeface="Wingdings" pitchFamily="2" charset="2"/>
              <a:buNone/>
              <a:defRPr/>
            </a:pPr>
            <a:r>
              <a:rPr lang="en-US" sz="2800" b="1" dirty="0">
                <a:latin typeface="Times New Roman" pitchFamily="18" charset="0"/>
              </a:rPr>
              <a:t>Prof. George W. Conk </a:t>
            </a:r>
            <a:r>
              <a:rPr lang="en-US" sz="3600" b="1" dirty="0">
                <a:latin typeface="Times New Roman" pitchFamily="18" charset="0"/>
              </a:rPr>
              <a:t> </a:t>
            </a:r>
          </a:p>
          <a:p>
            <a:pPr marL="0" indent="0" eaLnBrk="1" hangingPunct="1">
              <a:lnSpc>
                <a:spcPct val="80000"/>
              </a:lnSpc>
              <a:buFont typeface="Wingdings" pitchFamily="2" charset="2"/>
              <a:buNone/>
              <a:defRPr/>
            </a:pPr>
            <a:r>
              <a:rPr lang="en-US" sz="3600" i="1" dirty="0">
                <a:latin typeface="Times New Roman" pitchFamily="18" charset="0"/>
              </a:rPr>
              <a:t>Senior Fellow, Stein Center for Law &amp; Ethics</a:t>
            </a:r>
          </a:p>
          <a:p>
            <a:pPr marL="0" indent="0" eaLnBrk="1" hangingPunct="1">
              <a:lnSpc>
                <a:spcPct val="80000"/>
              </a:lnSpc>
              <a:buFont typeface="Wingdings" pitchFamily="2" charset="2"/>
              <a:buNone/>
              <a:defRPr/>
            </a:pPr>
            <a:r>
              <a:rPr lang="en-US" i="1" dirty="0">
                <a:latin typeface="Times New Roman" pitchFamily="18" charset="0"/>
              </a:rPr>
              <a:t>Fordham Law School</a:t>
            </a:r>
          </a:p>
          <a:p>
            <a:pPr marL="0" indent="0" eaLnBrk="1" hangingPunct="1">
              <a:lnSpc>
                <a:spcPct val="80000"/>
              </a:lnSpc>
              <a:buFont typeface="Wingdings" pitchFamily="2" charset="2"/>
              <a:buNone/>
              <a:defRPr/>
            </a:pPr>
            <a:r>
              <a:rPr lang="en-US" altLang="zh-CN" b="1" i="1" dirty="0">
                <a:latin typeface="Times New Roman" pitchFamily="18" charset="0"/>
              </a:rPr>
              <a:t> </a:t>
            </a:r>
            <a:r>
              <a:rPr lang="en-US" altLang="zh-CN" i="1" dirty="0">
                <a:latin typeface="Times New Roman" pitchFamily="18" charset="0"/>
              </a:rPr>
              <a:t>Elected Member, American Law Institute</a:t>
            </a:r>
            <a:endParaRPr lang="en-US" i="1" dirty="0">
              <a:latin typeface="Times New Roman" pitchFamily="18" charset="0"/>
            </a:endParaRPr>
          </a:p>
          <a:p>
            <a:pPr marL="0" indent="0" eaLnBrk="1" hangingPunct="1">
              <a:lnSpc>
                <a:spcPct val="80000"/>
              </a:lnSpc>
              <a:buFont typeface="Wingdings" pitchFamily="2" charset="2"/>
              <a:buNone/>
              <a:defRPr/>
            </a:pPr>
            <a:r>
              <a:rPr lang="en-US" sz="2400" b="1" i="1" dirty="0">
                <a:latin typeface="Times New Roman" pitchFamily="18" charset="0"/>
              </a:rPr>
              <a:t> </a:t>
            </a:r>
            <a:r>
              <a:rPr lang="en-US" sz="2800" dirty="0">
                <a:latin typeface="Times New Roman" pitchFamily="18" charset="0"/>
                <a:hlinkClick r:id="rId3"/>
              </a:rPr>
              <a:t>gconk@law.fordham.edu</a:t>
            </a:r>
            <a:r>
              <a:rPr lang="en-US" sz="2800" dirty="0">
                <a:latin typeface="Times New Roman" pitchFamily="18" charset="0"/>
              </a:rPr>
              <a:t> </a:t>
            </a:r>
          </a:p>
          <a:p>
            <a:pPr marL="0" indent="0" eaLnBrk="1" hangingPunct="1">
              <a:lnSpc>
                <a:spcPct val="80000"/>
              </a:lnSpc>
              <a:buNone/>
              <a:defRPr/>
            </a:pPr>
            <a:r>
              <a:rPr lang="en-US" sz="2800" dirty="0">
                <a:latin typeface="Times New Roman"/>
                <a:cs typeface="Times New Roman"/>
              </a:rPr>
              <a:t> </a:t>
            </a:r>
            <a:endParaRPr lang="en-US" sz="2400" dirty="0">
              <a:latin typeface="Times New Roman" pitchFamily="18" charset="0"/>
            </a:endParaRPr>
          </a:p>
        </p:txBody>
      </p:sp>
      <p:sp>
        <p:nvSpPr>
          <p:cNvPr id="3078" name="Rectangle 41"/>
          <p:cNvSpPr txBox="1">
            <a:spLocks noGrp="1" noChangeArrowheads="1"/>
          </p:cNvSpPr>
          <p:nvPr/>
        </p:nvSpPr>
        <p:spPr bwMode="auto">
          <a:xfrm>
            <a:off x="6553200" y="6278563"/>
            <a:ext cx="2133600" cy="457200"/>
          </a:xfrm>
          <a:prstGeom prst="rect">
            <a:avLst/>
          </a:prstGeom>
          <a:noFill/>
          <a:ln w="9525">
            <a:noFill/>
            <a:miter lim="800000"/>
            <a:headEnd/>
            <a:tailEnd/>
          </a:ln>
        </p:spPr>
        <p:txBody>
          <a:bodyPr anchor="b"/>
          <a:lstStyle/>
          <a:p>
            <a:pPr algn="r"/>
            <a:fld id="{5C388889-0B33-462D-85A9-A33DCC46F9E7}" type="slidenum">
              <a:rPr lang="en-US" sz="1200"/>
              <a:pPr algn="r"/>
              <a:t>1</a:t>
            </a:fld>
            <a:endParaRPr lang="en-US" sz="1200"/>
          </a:p>
        </p:txBody>
      </p:sp>
      <p:sp>
        <p:nvSpPr>
          <p:cNvPr id="3079" name="Slide Number Placeholder 3"/>
          <p:cNvSpPr txBox="1">
            <a:spLocks noGrp="1"/>
          </p:cNvSpPr>
          <p:nvPr/>
        </p:nvSpPr>
        <p:spPr bwMode="auto">
          <a:xfrm>
            <a:off x="6553200" y="6278563"/>
            <a:ext cx="2133600" cy="457200"/>
          </a:xfrm>
          <a:prstGeom prst="rect">
            <a:avLst/>
          </a:prstGeom>
          <a:noFill/>
          <a:ln w="9525">
            <a:noFill/>
            <a:miter lim="800000"/>
            <a:headEnd/>
            <a:tailEnd/>
          </a:ln>
        </p:spPr>
        <p:txBody>
          <a:bodyPr anchor="b"/>
          <a:lstStyle/>
          <a:p>
            <a:pPr algn="r"/>
            <a:fld id="{2BB28086-44AA-4569-9505-B4D3F1DE4244}" type="slidenum">
              <a:rPr lang="en-US" sz="1200"/>
              <a:pPr algn="r"/>
              <a:t>1</a:t>
            </a:fld>
            <a:endParaRPr lang="en-US" sz="1200"/>
          </a:p>
        </p:txBody>
      </p:sp>
      <p:pic>
        <p:nvPicPr>
          <p:cNvPr id="3" name="Picture 2" descr="Logo&#10;&#10;Description automatically generated">
            <a:extLst>
              <a:ext uri="{FF2B5EF4-FFF2-40B4-BE49-F238E27FC236}">
                <a16:creationId xmlns:a16="http://schemas.microsoft.com/office/drawing/2014/main" id="{576B9AC0-F13F-4685-A8F8-A1E0710527C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96667" y="1060024"/>
            <a:ext cx="1590675" cy="2030309"/>
          </a:xfrm>
          <a:prstGeom prst="rect">
            <a:avLst/>
          </a:prstGeom>
        </p:spPr>
      </p:pic>
    </p:spTree>
  </p:cSld>
  <p:clrMapOvr>
    <a:masterClrMapping/>
  </p:clrMapOvr>
  <p:transition>
    <p:zoom dir="in"/>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7F8C3-8EFB-55AA-9899-C238114B5AAC}"/>
              </a:ext>
            </a:extLst>
          </p:cNvPr>
          <p:cNvSpPr>
            <a:spLocks noGrp="1"/>
          </p:cNvSpPr>
          <p:nvPr>
            <p:ph type="title"/>
          </p:nvPr>
        </p:nvSpPr>
        <p:spPr/>
        <p:txBody>
          <a:bodyPr/>
          <a:lstStyle/>
          <a:p>
            <a:r>
              <a:rPr lang="en-US" dirty="0"/>
              <a:t>Foundations of the Anglo-American Legal System</a:t>
            </a:r>
          </a:p>
        </p:txBody>
      </p:sp>
      <p:sp>
        <p:nvSpPr>
          <p:cNvPr id="3" name="Content Placeholder 2">
            <a:extLst>
              <a:ext uri="{FF2B5EF4-FFF2-40B4-BE49-F238E27FC236}">
                <a16:creationId xmlns:a16="http://schemas.microsoft.com/office/drawing/2014/main" id="{2989F5AE-CEA8-D9A0-9E7A-86CA8505FF14}"/>
              </a:ext>
            </a:extLst>
          </p:cNvPr>
          <p:cNvSpPr>
            <a:spLocks noGrp="1"/>
          </p:cNvSpPr>
          <p:nvPr>
            <p:ph idx="1"/>
          </p:nvPr>
        </p:nvSpPr>
        <p:spPr>
          <a:xfrm>
            <a:off x="152400" y="1600200"/>
            <a:ext cx="8839200" cy="4572000"/>
          </a:xfrm>
        </p:spPr>
        <p:txBody>
          <a:bodyPr/>
          <a:lstStyle/>
          <a:p>
            <a:r>
              <a:rPr lang="en-US" b="1" dirty="0"/>
              <a:t>The Sovereign</a:t>
            </a:r>
          </a:p>
          <a:p>
            <a:r>
              <a:rPr lang="en-US" dirty="0"/>
              <a:t>- claims a monopoly of use of force except as licensed to others</a:t>
            </a:r>
          </a:p>
          <a:p>
            <a:r>
              <a:rPr lang="en-US" b="1" dirty="0"/>
              <a:t>Sovereign prerogatives</a:t>
            </a:r>
          </a:p>
          <a:p>
            <a:r>
              <a:rPr lang="en-US" dirty="0"/>
              <a:t>Royal prerogatives include meting out mercy</a:t>
            </a:r>
          </a:p>
          <a:p>
            <a:r>
              <a:rPr lang="en-US" dirty="0"/>
              <a:t>Chancellor and equity courts  provide protection of the weak when the “law courts” provide no effective remedy.</a:t>
            </a:r>
          </a:p>
        </p:txBody>
      </p:sp>
      <p:sp>
        <p:nvSpPr>
          <p:cNvPr id="4" name="Footer Placeholder 3">
            <a:extLst>
              <a:ext uri="{FF2B5EF4-FFF2-40B4-BE49-F238E27FC236}">
                <a16:creationId xmlns:a16="http://schemas.microsoft.com/office/drawing/2014/main" id="{BBDC2DDD-14ED-D06F-8AED-3A405FE278F0}"/>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68305759-2A86-E303-2B5E-DD978A2E67A8}"/>
              </a:ext>
            </a:extLst>
          </p:cNvPr>
          <p:cNvSpPr>
            <a:spLocks noGrp="1"/>
          </p:cNvSpPr>
          <p:nvPr>
            <p:ph type="sldNum" sz="quarter" idx="12"/>
          </p:nvPr>
        </p:nvSpPr>
        <p:spPr/>
        <p:txBody>
          <a:bodyPr/>
          <a:lstStyle/>
          <a:p>
            <a:pPr>
              <a:defRPr/>
            </a:pPr>
            <a:fld id="{7184E9B6-9184-4F3C-AAE8-7813CABE034C}" type="slidenum">
              <a:rPr lang="en-US" smtClean="0"/>
              <a:pPr>
                <a:defRPr/>
              </a:pPr>
              <a:t>10</a:t>
            </a:fld>
            <a:endParaRPr lang="en-US"/>
          </a:p>
        </p:txBody>
      </p:sp>
    </p:spTree>
    <p:extLst>
      <p:ext uri="{BB962C8B-B14F-4D97-AF65-F5344CB8AC3E}">
        <p14:creationId xmlns:p14="http://schemas.microsoft.com/office/powerpoint/2010/main" val="11473025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7F8C3-8EFB-55AA-9899-C238114B5AAC}"/>
              </a:ext>
            </a:extLst>
          </p:cNvPr>
          <p:cNvSpPr>
            <a:spLocks noGrp="1"/>
          </p:cNvSpPr>
          <p:nvPr>
            <p:ph type="title"/>
          </p:nvPr>
        </p:nvSpPr>
        <p:spPr/>
        <p:txBody>
          <a:bodyPr/>
          <a:lstStyle/>
          <a:p>
            <a:pPr algn="l"/>
            <a:r>
              <a:rPr lang="en-US" dirty="0"/>
              <a:t>  The Land Lords Law</a:t>
            </a:r>
          </a:p>
        </p:txBody>
      </p:sp>
      <p:sp>
        <p:nvSpPr>
          <p:cNvPr id="3" name="Content Placeholder 2">
            <a:extLst>
              <a:ext uri="{FF2B5EF4-FFF2-40B4-BE49-F238E27FC236}">
                <a16:creationId xmlns:a16="http://schemas.microsoft.com/office/drawing/2014/main" id="{2989F5AE-CEA8-D9A0-9E7A-86CA8505FF14}"/>
              </a:ext>
            </a:extLst>
          </p:cNvPr>
          <p:cNvSpPr>
            <a:spLocks noGrp="1"/>
          </p:cNvSpPr>
          <p:nvPr>
            <p:ph idx="1"/>
          </p:nvPr>
        </p:nvSpPr>
        <p:spPr/>
        <p:txBody>
          <a:bodyPr/>
          <a:lstStyle/>
          <a:p>
            <a:r>
              <a:rPr lang="en-US" b="1" dirty="0"/>
              <a:t>- ownership in </a:t>
            </a:r>
            <a:r>
              <a:rPr lang="en-US" b="1" u="sng" dirty="0"/>
              <a:t>fee simple absolute </a:t>
            </a:r>
            <a:r>
              <a:rPr lang="en-US" b="1" dirty="0"/>
              <a:t>affords rights</a:t>
            </a:r>
          </a:p>
          <a:p>
            <a:r>
              <a:rPr lang="en-US" b="1" dirty="0"/>
              <a:t>- of exclusive possession</a:t>
            </a:r>
          </a:p>
          <a:p>
            <a:r>
              <a:rPr lang="en-US" b="1" dirty="0"/>
              <a:t>- for any lawful use</a:t>
            </a:r>
          </a:p>
          <a:p>
            <a:r>
              <a:rPr lang="en-US" b="1" dirty="0"/>
              <a:t>- Limited by duty to NOT interfere with another’s use of their land</a:t>
            </a:r>
          </a:p>
          <a:p>
            <a:r>
              <a:rPr lang="en-US" b="1" i="1" dirty="0"/>
              <a:t>Sic </a:t>
            </a:r>
            <a:r>
              <a:rPr lang="en-US" b="1" i="1" dirty="0" err="1"/>
              <a:t>utere</a:t>
            </a:r>
            <a:r>
              <a:rPr lang="en-US" b="1" i="1" dirty="0"/>
              <a:t> </a:t>
            </a:r>
            <a:r>
              <a:rPr lang="en-US" b="1" i="1" dirty="0" err="1"/>
              <a:t>tuo</a:t>
            </a:r>
            <a:r>
              <a:rPr lang="en-US" b="1" i="1" dirty="0"/>
              <a:t> </a:t>
            </a:r>
            <a:r>
              <a:rPr lang="en-US" b="1" i="1" dirty="0" err="1"/>
              <a:t>ut</a:t>
            </a:r>
            <a:r>
              <a:rPr lang="en-US" b="1" i="1" dirty="0"/>
              <a:t> non </a:t>
            </a:r>
            <a:r>
              <a:rPr lang="en-US" b="1" i="1" dirty="0" err="1"/>
              <a:t>laedas</a:t>
            </a:r>
            <a:r>
              <a:rPr lang="en-US" b="1" i="1" dirty="0"/>
              <a:t> </a:t>
            </a:r>
            <a:r>
              <a:rPr lang="en-US" b="1" i="1" dirty="0" err="1"/>
              <a:t>alienum</a:t>
            </a:r>
            <a:endParaRPr lang="en-US" b="1" i="1" dirty="0"/>
          </a:p>
          <a:p>
            <a:endParaRPr lang="en-US" dirty="0"/>
          </a:p>
        </p:txBody>
      </p:sp>
      <p:sp>
        <p:nvSpPr>
          <p:cNvPr id="4" name="Footer Placeholder 3">
            <a:extLst>
              <a:ext uri="{FF2B5EF4-FFF2-40B4-BE49-F238E27FC236}">
                <a16:creationId xmlns:a16="http://schemas.microsoft.com/office/drawing/2014/main" id="{BBDC2DDD-14ED-D06F-8AED-3A405FE278F0}"/>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68305759-2A86-E303-2B5E-DD978A2E67A8}"/>
              </a:ext>
            </a:extLst>
          </p:cNvPr>
          <p:cNvSpPr>
            <a:spLocks noGrp="1"/>
          </p:cNvSpPr>
          <p:nvPr>
            <p:ph type="sldNum" sz="quarter" idx="12"/>
          </p:nvPr>
        </p:nvSpPr>
        <p:spPr/>
        <p:txBody>
          <a:bodyPr/>
          <a:lstStyle/>
          <a:p>
            <a:pPr>
              <a:defRPr/>
            </a:pPr>
            <a:fld id="{7184E9B6-9184-4F3C-AAE8-7813CABE034C}" type="slidenum">
              <a:rPr lang="en-US" smtClean="0"/>
              <a:pPr>
                <a:defRPr/>
              </a:pPr>
              <a:t>11</a:t>
            </a:fld>
            <a:endParaRPr lang="en-US"/>
          </a:p>
        </p:txBody>
      </p:sp>
    </p:spTree>
    <p:extLst>
      <p:ext uri="{BB962C8B-B14F-4D97-AF65-F5344CB8AC3E}">
        <p14:creationId xmlns:p14="http://schemas.microsoft.com/office/powerpoint/2010/main" val="3884362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E67C6-1948-548C-80F5-C5D965132764}"/>
              </a:ext>
            </a:extLst>
          </p:cNvPr>
          <p:cNvSpPr>
            <a:spLocks noGrp="1"/>
          </p:cNvSpPr>
          <p:nvPr>
            <p:ph type="title"/>
          </p:nvPr>
        </p:nvSpPr>
        <p:spPr/>
        <p:txBody>
          <a:bodyPr/>
          <a:lstStyle/>
          <a:p>
            <a:r>
              <a:rPr lang="en-US" dirty="0"/>
              <a:t>The Middle Class – the Merchants</a:t>
            </a:r>
          </a:p>
        </p:txBody>
      </p:sp>
      <p:sp>
        <p:nvSpPr>
          <p:cNvPr id="3" name="Content Placeholder 2">
            <a:extLst>
              <a:ext uri="{FF2B5EF4-FFF2-40B4-BE49-F238E27FC236}">
                <a16:creationId xmlns:a16="http://schemas.microsoft.com/office/drawing/2014/main" id="{D7DB2410-F7C0-0C58-F197-37F4CAE5E007}"/>
              </a:ext>
            </a:extLst>
          </p:cNvPr>
          <p:cNvSpPr>
            <a:spLocks noGrp="1"/>
          </p:cNvSpPr>
          <p:nvPr>
            <p:ph idx="1"/>
          </p:nvPr>
        </p:nvSpPr>
        <p:spPr/>
        <p:txBody>
          <a:bodyPr/>
          <a:lstStyle/>
          <a:p>
            <a:r>
              <a:rPr lang="en-US" b="1" dirty="0"/>
              <a:t>Contract and the reification of property rights</a:t>
            </a:r>
          </a:p>
          <a:p>
            <a:r>
              <a:rPr lang="en-US" dirty="0"/>
              <a:t>Vindication of voluntary commitments</a:t>
            </a:r>
          </a:p>
          <a:p>
            <a:r>
              <a:rPr lang="en-US" dirty="0"/>
              <a:t>Exclusive possession</a:t>
            </a:r>
          </a:p>
          <a:p>
            <a:r>
              <a:rPr lang="en-US" dirty="0"/>
              <a:t>Free alienation (sale)</a:t>
            </a:r>
          </a:p>
          <a:p>
            <a:r>
              <a:rPr lang="en-US" dirty="0"/>
              <a:t>Parliamentary supremacy</a:t>
            </a:r>
          </a:p>
        </p:txBody>
      </p:sp>
      <p:sp>
        <p:nvSpPr>
          <p:cNvPr id="4" name="Footer Placeholder 3">
            <a:extLst>
              <a:ext uri="{FF2B5EF4-FFF2-40B4-BE49-F238E27FC236}">
                <a16:creationId xmlns:a16="http://schemas.microsoft.com/office/drawing/2014/main" id="{3D672024-3AD3-1D52-E2C7-0D09C8AEFF45}"/>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2140A8C0-9A5E-0D37-E4FC-CE24902DEAA5}"/>
              </a:ext>
            </a:extLst>
          </p:cNvPr>
          <p:cNvSpPr>
            <a:spLocks noGrp="1"/>
          </p:cNvSpPr>
          <p:nvPr>
            <p:ph type="sldNum" sz="quarter" idx="12"/>
          </p:nvPr>
        </p:nvSpPr>
        <p:spPr/>
        <p:txBody>
          <a:bodyPr/>
          <a:lstStyle/>
          <a:p>
            <a:pPr>
              <a:defRPr/>
            </a:pPr>
            <a:fld id="{7184E9B6-9184-4F3C-AAE8-7813CABE034C}" type="slidenum">
              <a:rPr lang="en-US" smtClean="0"/>
              <a:pPr>
                <a:defRPr/>
              </a:pPr>
              <a:t>12</a:t>
            </a:fld>
            <a:endParaRPr lang="en-US"/>
          </a:p>
        </p:txBody>
      </p:sp>
    </p:spTree>
    <p:extLst>
      <p:ext uri="{BB962C8B-B14F-4D97-AF65-F5344CB8AC3E}">
        <p14:creationId xmlns:p14="http://schemas.microsoft.com/office/powerpoint/2010/main" val="31908857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984F3-F7D7-1CC0-B431-78FB9ED6D580}"/>
              </a:ext>
            </a:extLst>
          </p:cNvPr>
          <p:cNvSpPr>
            <a:spLocks noGrp="1"/>
          </p:cNvSpPr>
          <p:nvPr>
            <p:ph type="title"/>
          </p:nvPr>
        </p:nvSpPr>
        <p:spPr/>
        <p:txBody>
          <a:bodyPr/>
          <a:lstStyle/>
          <a:p>
            <a:r>
              <a:rPr lang="en-US" dirty="0"/>
              <a:t>1688 – </a:t>
            </a:r>
            <a:r>
              <a:rPr lang="en-US" b="1" dirty="0"/>
              <a:t>Parliamentary Supremacy</a:t>
            </a:r>
            <a:br>
              <a:rPr lang="en-US" dirty="0"/>
            </a:br>
            <a:r>
              <a:rPr lang="en-US" dirty="0"/>
              <a:t>“the Glorious Revolution”</a:t>
            </a:r>
          </a:p>
        </p:txBody>
      </p:sp>
      <p:sp>
        <p:nvSpPr>
          <p:cNvPr id="3" name="Content Placeholder 2">
            <a:extLst>
              <a:ext uri="{FF2B5EF4-FFF2-40B4-BE49-F238E27FC236}">
                <a16:creationId xmlns:a16="http://schemas.microsoft.com/office/drawing/2014/main" id="{CF901BC3-9363-295F-EDEB-08793ED1CBBC}"/>
              </a:ext>
            </a:extLst>
          </p:cNvPr>
          <p:cNvSpPr>
            <a:spLocks noGrp="1"/>
          </p:cNvSpPr>
          <p:nvPr>
            <p:ph idx="1"/>
          </p:nvPr>
        </p:nvSpPr>
        <p:spPr/>
        <p:txBody>
          <a:bodyPr/>
          <a:lstStyle/>
          <a:p>
            <a:r>
              <a:rPr lang="en-US" b="1" dirty="0">
                <a:latin typeface="Georgia" panose="02040502050405020303" pitchFamily="18" charset="0"/>
              </a:rPr>
              <a:t>B</a:t>
            </a:r>
            <a:r>
              <a:rPr lang="en-US" b="1" i="0" dirty="0">
                <a:effectLst/>
                <a:latin typeface="Georgia" panose="02040502050405020303" pitchFamily="18" charset="0"/>
              </a:rPr>
              <a:t>arred Roman Catholics from the throne</a:t>
            </a:r>
          </a:p>
          <a:p>
            <a:r>
              <a:rPr lang="en-US" b="1" dirty="0">
                <a:effectLst/>
                <a:latin typeface="Georgia" panose="02040502050405020303" pitchFamily="18" charset="0"/>
              </a:rPr>
              <a:t>A</a:t>
            </a:r>
            <a:r>
              <a:rPr lang="en-US" b="1" i="0" dirty="0">
                <a:effectLst/>
                <a:latin typeface="Georgia" panose="02040502050405020303" pitchFamily="18" charset="0"/>
              </a:rPr>
              <a:t>bolished the Crown’s power to suspend laws</a:t>
            </a:r>
          </a:p>
          <a:p>
            <a:r>
              <a:rPr lang="en-US" b="1" dirty="0">
                <a:effectLst/>
                <a:latin typeface="Georgia" panose="02040502050405020303" pitchFamily="18" charset="0"/>
              </a:rPr>
              <a:t> D</a:t>
            </a:r>
            <a:r>
              <a:rPr lang="en-US" b="1" i="0" dirty="0">
                <a:effectLst/>
                <a:latin typeface="Georgia" panose="02040502050405020303" pitchFamily="18" charset="0"/>
              </a:rPr>
              <a:t>eclared a standing army illegal in time of peace</a:t>
            </a:r>
            <a:endParaRPr lang="en-US" b="1" dirty="0">
              <a:latin typeface="Georgia" panose="02040502050405020303" pitchFamily="18" charset="0"/>
            </a:endParaRPr>
          </a:p>
          <a:p>
            <a:endParaRPr lang="en-US" dirty="0"/>
          </a:p>
        </p:txBody>
      </p:sp>
      <p:sp>
        <p:nvSpPr>
          <p:cNvPr id="4" name="Footer Placeholder 3">
            <a:extLst>
              <a:ext uri="{FF2B5EF4-FFF2-40B4-BE49-F238E27FC236}">
                <a16:creationId xmlns:a16="http://schemas.microsoft.com/office/drawing/2014/main" id="{E3ACCE3C-9D98-FBE6-A5D3-55FB7B6FF42B}"/>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977047BF-B395-B655-4469-26DCEA43E7DC}"/>
              </a:ext>
            </a:extLst>
          </p:cNvPr>
          <p:cNvSpPr>
            <a:spLocks noGrp="1"/>
          </p:cNvSpPr>
          <p:nvPr>
            <p:ph type="sldNum" sz="quarter" idx="12"/>
          </p:nvPr>
        </p:nvSpPr>
        <p:spPr/>
        <p:txBody>
          <a:bodyPr/>
          <a:lstStyle/>
          <a:p>
            <a:pPr>
              <a:defRPr/>
            </a:pPr>
            <a:fld id="{7184E9B6-9184-4F3C-AAE8-7813CABE034C}" type="slidenum">
              <a:rPr lang="en-US" smtClean="0"/>
              <a:pPr>
                <a:defRPr/>
              </a:pPr>
              <a:t>13</a:t>
            </a:fld>
            <a:endParaRPr lang="en-US"/>
          </a:p>
        </p:txBody>
      </p:sp>
    </p:spTree>
    <p:extLst>
      <p:ext uri="{BB962C8B-B14F-4D97-AF65-F5344CB8AC3E}">
        <p14:creationId xmlns:p14="http://schemas.microsoft.com/office/powerpoint/2010/main" val="26774863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42E4D-8938-F6F6-7DA8-03D336732F12}"/>
              </a:ext>
            </a:extLst>
          </p:cNvPr>
          <p:cNvSpPr>
            <a:spLocks noGrp="1"/>
          </p:cNvSpPr>
          <p:nvPr>
            <p:ph type="title"/>
          </p:nvPr>
        </p:nvSpPr>
        <p:spPr/>
        <p:txBody>
          <a:bodyPr/>
          <a:lstStyle/>
          <a:p>
            <a:pPr algn="l"/>
            <a:r>
              <a:rPr lang="en-US" dirty="0"/>
              <a:t>Key characteristics of the Law of England</a:t>
            </a:r>
          </a:p>
        </p:txBody>
      </p:sp>
      <p:sp>
        <p:nvSpPr>
          <p:cNvPr id="3" name="Content Placeholder 2">
            <a:extLst>
              <a:ext uri="{FF2B5EF4-FFF2-40B4-BE49-F238E27FC236}">
                <a16:creationId xmlns:a16="http://schemas.microsoft.com/office/drawing/2014/main" id="{41302292-FAD3-FDC0-FC0C-0207FE9D0FE1}"/>
              </a:ext>
            </a:extLst>
          </p:cNvPr>
          <p:cNvSpPr>
            <a:spLocks noGrp="1"/>
          </p:cNvSpPr>
          <p:nvPr>
            <p:ph idx="1"/>
          </p:nvPr>
        </p:nvSpPr>
        <p:spPr/>
        <p:txBody>
          <a:bodyPr/>
          <a:lstStyle/>
          <a:p>
            <a:r>
              <a:rPr lang="en-US" dirty="0"/>
              <a:t>Formal Monarchy</a:t>
            </a:r>
          </a:p>
          <a:p>
            <a:r>
              <a:rPr lang="en-US" dirty="0"/>
              <a:t>Supremacy of Parliament</a:t>
            </a:r>
          </a:p>
          <a:p>
            <a:r>
              <a:rPr lang="en-US" dirty="0"/>
              <a:t>Rights of life, liberty, and property</a:t>
            </a:r>
          </a:p>
          <a:p>
            <a:r>
              <a:rPr lang="en-US" dirty="0"/>
              <a:t>No duty to others except as imposed by law</a:t>
            </a:r>
          </a:p>
          <a:p>
            <a:r>
              <a:rPr lang="en-US" dirty="0"/>
              <a:t>Exclusive control of land</a:t>
            </a:r>
          </a:p>
          <a:p>
            <a:r>
              <a:rPr lang="en-US" dirty="0"/>
              <a:t>Voluntary agreements vindicated</a:t>
            </a:r>
          </a:p>
        </p:txBody>
      </p:sp>
      <p:sp>
        <p:nvSpPr>
          <p:cNvPr id="4" name="Footer Placeholder 3">
            <a:extLst>
              <a:ext uri="{FF2B5EF4-FFF2-40B4-BE49-F238E27FC236}">
                <a16:creationId xmlns:a16="http://schemas.microsoft.com/office/drawing/2014/main" id="{CBB607EC-1793-14BF-CFB2-4DF6AB146E59}"/>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5FCEF86C-202E-E43E-8111-BAC7B1C93F15}"/>
              </a:ext>
            </a:extLst>
          </p:cNvPr>
          <p:cNvSpPr>
            <a:spLocks noGrp="1"/>
          </p:cNvSpPr>
          <p:nvPr>
            <p:ph type="sldNum" sz="quarter" idx="12"/>
          </p:nvPr>
        </p:nvSpPr>
        <p:spPr/>
        <p:txBody>
          <a:bodyPr/>
          <a:lstStyle/>
          <a:p>
            <a:pPr>
              <a:defRPr/>
            </a:pPr>
            <a:fld id="{7184E9B6-9184-4F3C-AAE8-7813CABE034C}" type="slidenum">
              <a:rPr lang="en-US" smtClean="0"/>
              <a:pPr>
                <a:defRPr/>
              </a:pPr>
              <a:t>14</a:t>
            </a:fld>
            <a:endParaRPr lang="en-US"/>
          </a:p>
        </p:txBody>
      </p:sp>
    </p:spTree>
    <p:extLst>
      <p:ext uri="{BB962C8B-B14F-4D97-AF65-F5344CB8AC3E}">
        <p14:creationId xmlns:p14="http://schemas.microsoft.com/office/powerpoint/2010/main" val="25211161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46FAA-3625-E514-17ED-AB661124B23C}"/>
              </a:ext>
            </a:extLst>
          </p:cNvPr>
          <p:cNvSpPr>
            <a:spLocks noGrp="1"/>
          </p:cNvSpPr>
          <p:nvPr>
            <p:ph type="title"/>
          </p:nvPr>
        </p:nvSpPr>
        <p:spPr/>
        <p:txBody>
          <a:bodyPr/>
          <a:lstStyle/>
          <a:p>
            <a:pPr algn="l"/>
            <a:r>
              <a:rPr lang="en-US" sz="4400" dirty="0">
                <a:effectLst/>
                <a:latin typeface="Georgia" panose="02040502050405020303" pitchFamily="18" charset="0"/>
                <a:ea typeface="DengXian" panose="02010600030101010101" pitchFamily="2" charset="-122"/>
                <a:cs typeface="Times New Roman" panose="02020603050405020304" pitchFamily="18" charset="0"/>
              </a:rPr>
              <a:t>Restatement 3</a:t>
            </a:r>
            <a:r>
              <a:rPr lang="en-US" sz="4400" baseline="30000" dirty="0">
                <a:effectLst/>
                <a:latin typeface="Georgia" panose="02040502050405020303" pitchFamily="18" charset="0"/>
                <a:ea typeface="DengXian" panose="02010600030101010101" pitchFamily="2" charset="-122"/>
                <a:cs typeface="Times New Roman" panose="02020603050405020304" pitchFamily="18" charset="0"/>
              </a:rPr>
              <a:t>rd</a:t>
            </a:r>
            <a:r>
              <a:rPr lang="en-US" sz="4400" dirty="0">
                <a:effectLst/>
                <a:latin typeface="Georgia" panose="02040502050405020303" pitchFamily="18" charset="0"/>
                <a:ea typeface="DengXian" panose="02010600030101010101" pitchFamily="2" charset="-122"/>
                <a:cs typeface="Times New Roman" panose="02020603050405020304" pitchFamily="18" charset="0"/>
              </a:rPr>
              <a:t> - Property</a:t>
            </a:r>
            <a:endParaRPr lang="en-US" dirty="0"/>
          </a:p>
        </p:txBody>
      </p:sp>
      <p:sp>
        <p:nvSpPr>
          <p:cNvPr id="3" name="Content Placeholder 2">
            <a:extLst>
              <a:ext uri="{FF2B5EF4-FFF2-40B4-BE49-F238E27FC236}">
                <a16:creationId xmlns:a16="http://schemas.microsoft.com/office/drawing/2014/main" id="{98A39CC4-1AAA-E9E3-8F28-CD2AEDED32AD}"/>
              </a:ext>
            </a:extLst>
          </p:cNvPr>
          <p:cNvSpPr>
            <a:spLocks noGrp="1"/>
          </p:cNvSpPr>
          <p:nvPr>
            <p:ph idx="1"/>
          </p:nvPr>
        </p:nvSpPr>
        <p:spPr/>
        <p:txBody>
          <a:bodyPr/>
          <a:lstStyle/>
          <a:p>
            <a:pPr marL="0" marR="0">
              <a:lnSpc>
                <a:spcPct val="107000"/>
              </a:lnSpc>
              <a:spcBef>
                <a:spcPts val="0"/>
              </a:spcBef>
              <a:spcAft>
                <a:spcPts val="800"/>
              </a:spcAft>
            </a:pPr>
            <a:r>
              <a:rPr lang="en-US" b="1" dirty="0">
                <a:effectLst/>
                <a:latin typeface="Georgia" panose="02040502050405020303" pitchFamily="18" charset="0"/>
                <a:ea typeface="DengXian" panose="02010600030101010101" pitchFamily="2" charset="-122"/>
                <a:cs typeface="Times New Roman" panose="02020603050405020304" pitchFamily="18" charset="0"/>
              </a:rPr>
              <a:t>§1.1 Possession</a:t>
            </a:r>
            <a:endParaRPr lang="en-US" b="1" dirty="0">
              <a:effectLst/>
              <a:latin typeface="Calibri" panose="020F0502020204030204" pitchFamily="34" charset="0"/>
              <a:ea typeface="DengXian" panose="02010600030101010101" pitchFamily="2" charset="-122"/>
              <a:cs typeface="Times New Roman" panose="02020603050405020304" pitchFamily="18" charset="0"/>
            </a:endParaRPr>
          </a:p>
          <a:p>
            <a:pPr marL="0" marR="0">
              <a:lnSpc>
                <a:spcPct val="107000"/>
              </a:lnSpc>
              <a:spcBef>
                <a:spcPts val="0"/>
              </a:spcBef>
              <a:spcAft>
                <a:spcPts val="800"/>
              </a:spcAft>
            </a:pPr>
            <a:r>
              <a:rPr lang="en-US" b="1" dirty="0">
                <a:effectLst/>
                <a:latin typeface="Georgia" panose="02040502050405020303" pitchFamily="18" charset="0"/>
                <a:ea typeface="DengXian" panose="02010600030101010101" pitchFamily="2" charset="-122"/>
                <a:cs typeface="Times New Roman" panose="02020603050405020304" pitchFamily="18" charset="0"/>
              </a:rPr>
              <a:t>A person has possession of a physical thing if the person has established effective control over that thing and manifests an intent to maintain such control to the </a:t>
            </a:r>
            <a:r>
              <a:rPr lang="en-US" b="1" dirty="0">
                <a:solidFill>
                  <a:srgbClr val="FFFF00"/>
                </a:solidFill>
                <a:effectLst/>
                <a:latin typeface="Georgia" panose="02040502050405020303" pitchFamily="18" charset="0"/>
                <a:ea typeface="DengXian" panose="02010600030101010101" pitchFamily="2" charset="-122"/>
                <a:cs typeface="Times New Roman" panose="02020603050405020304" pitchFamily="18" charset="0"/>
              </a:rPr>
              <a:t>exclusion of others</a:t>
            </a:r>
            <a:r>
              <a:rPr lang="en-US" b="1" dirty="0">
                <a:effectLst/>
                <a:latin typeface="Georgia" panose="02040502050405020303" pitchFamily="18" charset="0"/>
                <a:ea typeface="DengXian" panose="02010600030101010101" pitchFamily="2" charset="-122"/>
                <a:cs typeface="Times New Roman" panose="02020603050405020304" pitchFamily="18" charset="0"/>
              </a:rPr>
              <a:t>.</a:t>
            </a:r>
            <a:endParaRPr lang="en-US" b="1" dirty="0">
              <a:effectLst/>
              <a:latin typeface="Calibri" panose="020F0502020204030204" pitchFamily="34" charset="0"/>
              <a:ea typeface="DengXian" panose="02010600030101010101" pitchFamily="2" charset="-122"/>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D81D3C41-54E4-59BC-0510-672483777DE3}"/>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37630830-263C-5058-76D3-0D7FC23CCA1F}"/>
              </a:ext>
            </a:extLst>
          </p:cNvPr>
          <p:cNvSpPr>
            <a:spLocks noGrp="1"/>
          </p:cNvSpPr>
          <p:nvPr>
            <p:ph type="sldNum" sz="quarter" idx="12"/>
          </p:nvPr>
        </p:nvSpPr>
        <p:spPr/>
        <p:txBody>
          <a:bodyPr/>
          <a:lstStyle/>
          <a:p>
            <a:pPr>
              <a:defRPr/>
            </a:pPr>
            <a:fld id="{7184E9B6-9184-4F3C-AAE8-7813CABE034C}" type="slidenum">
              <a:rPr lang="en-US" smtClean="0"/>
              <a:pPr>
                <a:defRPr/>
              </a:pPr>
              <a:t>15</a:t>
            </a:fld>
            <a:endParaRPr lang="en-US"/>
          </a:p>
        </p:txBody>
      </p:sp>
    </p:spTree>
    <p:extLst>
      <p:ext uri="{BB962C8B-B14F-4D97-AF65-F5344CB8AC3E}">
        <p14:creationId xmlns:p14="http://schemas.microsoft.com/office/powerpoint/2010/main" val="22364877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1B381-0B54-793A-71AE-18347ACDD4C9}"/>
              </a:ext>
            </a:extLst>
          </p:cNvPr>
          <p:cNvSpPr>
            <a:spLocks noGrp="1"/>
          </p:cNvSpPr>
          <p:nvPr>
            <p:ph type="title"/>
          </p:nvPr>
        </p:nvSpPr>
        <p:spPr/>
        <p:txBody>
          <a:bodyPr/>
          <a:lstStyle/>
          <a:p>
            <a:pPr algn="l"/>
            <a:r>
              <a:rPr lang="en-US" sz="3200" b="1" dirty="0">
                <a:solidFill>
                  <a:srgbClr val="FFFF00"/>
                </a:solidFill>
              </a:rPr>
              <a:t>Sic </a:t>
            </a:r>
            <a:r>
              <a:rPr lang="en-US" sz="3200" b="1" dirty="0" err="1">
                <a:solidFill>
                  <a:srgbClr val="FFFF00"/>
                </a:solidFill>
              </a:rPr>
              <a:t>utere</a:t>
            </a:r>
            <a:r>
              <a:rPr lang="en-US" sz="3200" b="1" dirty="0">
                <a:solidFill>
                  <a:srgbClr val="FFFF00"/>
                </a:solidFill>
              </a:rPr>
              <a:t> </a:t>
            </a:r>
            <a:r>
              <a:rPr lang="en-US" sz="3200" b="1" dirty="0" err="1">
                <a:solidFill>
                  <a:srgbClr val="FFFF00"/>
                </a:solidFill>
              </a:rPr>
              <a:t>tuo</a:t>
            </a:r>
            <a:r>
              <a:rPr lang="en-US" sz="3200" b="1" dirty="0">
                <a:solidFill>
                  <a:srgbClr val="FFFF00"/>
                </a:solidFill>
              </a:rPr>
              <a:t>, </a:t>
            </a:r>
            <a:r>
              <a:rPr lang="en-US" sz="3200" b="1" dirty="0" err="1">
                <a:solidFill>
                  <a:srgbClr val="FFFF00"/>
                </a:solidFill>
              </a:rPr>
              <a:t>ut</a:t>
            </a:r>
            <a:r>
              <a:rPr lang="en-US" sz="3200" b="1" dirty="0">
                <a:solidFill>
                  <a:srgbClr val="FFFF00"/>
                </a:solidFill>
              </a:rPr>
              <a:t> </a:t>
            </a:r>
            <a:r>
              <a:rPr lang="en-US" sz="3200" b="1" dirty="0" err="1">
                <a:solidFill>
                  <a:srgbClr val="FFFF00"/>
                </a:solidFill>
              </a:rPr>
              <a:t>alienum</a:t>
            </a:r>
            <a:r>
              <a:rPr lang="en-US" sz="3200" b="1" dirty="0">
                <a:solidFill>
                  <a:srgbClr val="FFFF00"/>
                </a:solidFill>
              </a:rPr>
              <a:t> non </a:t>
            </a:r>
            <a:r>
              <a:rPr lang="en-US" sz="3200" b="1" dirty="0" err="1">
                <a:solidFill>
                  <a:srgbClr val="FFFF00"/>
                </a:solidFill>
              </a:rPr>
              <a:t>laedas</a:t>
            </a:r>
            <a:r>
              <a:rPr lang="en-US" sz="3200" b="1" dirty="0">
                <a:solidFill>
                  <a:srgbClr val="FFFF00"/>
                </a:solidFill>
              </a:rPr>
              <a:t> </a:t>
            </a:r>
          </a:p>
        </p:txBody>
      </p:sp>
      <p:sp>
        <p:nvSpPr>
          <p:cNvPr id="3" name="Content Placeholder 2">
            <a:extLst>
              <a:ext uri="{FF2B5EF4-FFF2-40B4-BE49-F238E27FC236}">
                <a16:creationId xmlns:a16="http://schemas.microsoft.com/office/drawing/2014/main" id="{32E1EFDF-7D2D-659A-4A0B-DE184DD9A056}"/>
              </a:ext>
            </a:extLst>
          </p:cNvPr>
          <p:cNvSpPr>
            <a:spLocks noGrp="1"/>
          </p:cNvSpPr>
          <p:nvPr>
            <p:ph idx="1"/>
          </p:nvPr>
        </p:nvSpPr>
        <p:spPr/>
        <p:txBody>
          <a:bodyPr/>
          <a:lstStyle/>
          <a:p>
            <a:r>
              <a:rPr lang="en-US" dirty="0"/>
              <a:t>So use your property not to harm another.</a:t>
            </a:r>
          </a:p>
          <a:p>
            <a:r>
              <a:rPr lang="en-US" dirty="0"/>
              <a:t>The limited duty of the common law landlord.</a:t>
            </a:r>
          </a:p>
          <a:p>
            <a:r>
              <a:rPr lang="en-US" dirty="0"/>
              <a:t>Compare – the Law of the Sea</a:t>
            </a:r>
          </a:p>
        </p:txBody>
      </p:sp>
      <p:sp>
        <p:nvSpPr>
          <p:cNvPr id="4" name="Footer Placeholder 3">
            <a:extLst>
              <a:ext uri="{FF2B5EF4-FFF2-40B4-BE49-F238E27FC236}">
                <a16:creationId xmlns:a16="http://schemas.microsoft.com/office/drawing/2014/main" id="{FF6E4BE8-CB54-E995-B5D9-3BA5C05E9D54}"/>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2CAF3BB9-F1E5-6A69-10F5-ECD62D1FC8FF}"/>
              </a:ext>
            </a:extLst>
          </p:cNvPr>
          <p:cNvSpPr>
            <a:spLocks noGrp="1"/>
          </p:cNvSpPr>
          <p:nvPr>
            <p:ph type="sldNum" sz="quarter" idx="12"/>
          </p:nvPr>
        </p:nvSpPr>
        <p:spPr/>
        <p:txBody>
          <a:bodyPr/>
          <a:lstStyle/>
          <a:p>
            <a:pPr>
              <a:defRPr/>
            </a:pPr>
            <a:fld id="{7184E9B6-9184-4F3C-AAE8-7813CABE034C}" type="slidenum">
              <a:rPr lang="en-US" smtClean="0"/>
              <a:pPr>
                <a:defRPr/>
              </a:pPr>
              <a:t>16</a:t>
            </a:fld>
            <a:endParaRPr lang="en-US"/>
          </a:p>
        </p:txBody>
      </p:sp>
    </p:spTree>
    <p:extLst>
      <p:ext uri="{BB962C8B-B14F-4D97-AF65-F5344CB8AC3E}">
        <p14:creationId xmlns:p14="http://schemas.microsoft.com/office/powerpoint/2010/main" val="12705679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32A23-E650-40DB-2DB7-A7A9421CCD82}"/>
              </a:ext>
            </a:extLst>
          </p:cNvPr>
          <p:cNvSpPr>
            <a:spLocks noGrp="1"/>
          </p:cNvSpPr>
          <p:nvPr>
            <p:ph type="title"/>
          </p:nvPr>
        </p:nvSpPr>
        <p:spPr>
          <a:xfrm>
            <a:off x="457200" y="155575"/>
            <a:ext cx="8229600" cy="1143000"/>
          </a:xfrm>
        </p:spPr>
        <p:txBody>
          <a:bodyPr/>
          <a:lstStyle/>
          <a:p>
            <a:pPr algn="l"/>
            <a:r>
              <a:rPr lang="en-US" sz="2800" b="0" i="0" dirty="0">
                <a:solidFill>
                  <a:schemeClr val="tx1"/>
                </a:solidFill>
                <a:effectLst/>
                <a:latin typeface="Verdana" panose="020B0604030504040204" pitchFamily="34" charset="0"/>
              </a:rPr>
              <a:t>46 U.S. Code § 2304 - Duty to provide assistance at sea</a:t>
            </a:r>
            <a:endParaRPr lang="en-US" sz="2800" dirty="0">
              <a:solidFill>
                <a:schemeClr val="tx1"/>
              </a:solidFill>
            </a:endParaRPr>
          </a:p>
        </p:txBody>
      </p:sp>
      <p:sp>
        <p:nvSpPr>
          <p:cNvPr id="3" name="Content Placeholder 2">
            <a:extLst>
              <a:ext uri="{FF2B5EF4-FFF2-40B4-BE49-F238E27FC236}">
                <a16:creationId xmlns:a16="http://schemas.microsoft.com/office/drawing/2014/main" id="{981DAFCB-C3E8-58A5-660D-2480FA480489}"/>
              </a:ext>
            </a:extLst>
          </p:cNvPr>
          <p:cNvSpPr>
            <a:spLocks noGrp="1"/>
          </p:cNvSpPr>
          <p:nvPr>
            <p:ph idx="1"/>
          </p:nvPr>
        </p:nvSpPr>
        <p:spPr>
          <a:xfrm>
            <a:off x="152400" y="1600200"/>
            <a:ext cx="8839200" cy="4530725"/>
          </a:xfrm>
        </p:spPr>
        <p:txBody>
          <a:bodyPr/>
          <a:lstStyle/>
          <a:p>
            <a:pPr marL="152400" algn="l">
              <a:spcBef>
                <a:spcPts val="300"/>
              </a:spcBef>
              <a:spcAft>
                <a:spcPts val="300"/>
              </a:spcAft>
            </a:pPr>
            <a:r>
              <a:rPr lang="en-US" sz="2800" b="1" i="0" dirty="0">
                <a:effectLst/>
                <a:latin typeface="Verdana" panose="020B0604030504040204" pitchFamily="34" charset="0"/>
              </a:rPr>
              <a:t>(a)(1)</a:t>
            </a:r>
            <a:r>
              <a:rPr lang="en-US" sz="2800" b="0" i="0" dirty="0">
                <a:effectLst/>
                <a:latin typeface="Verdana" panose="020B0604030504040204" pitchFamily="34" charset="0"/>
              </a:rPr>
              <a:t>A master or individual in charge of a vessel </a:t>
            </a:r>
            <a:r>
              <a:rPr lang="en-US" sz="2800" b="1" i="0" dirty="0">
                <a:effectLst/>
                <a:latin typeface="Verdana" panose="020B0604030504040204" pitchFamily="34" charset="0"/>
              </a:rPr>
              <a:t>shall render assistance to any individual found at sea in danger of being lost</a:t>
            </a:r>
            <a:r>
              <a:rPr lang="en-US" sz="2800" b="0" i="0" dirty="0">
                <a:effectLst/>
                <a:latin typeface="Verdana" panose="020B0604030504040204" pitchFamily="34" charset="0"/>
              </a:rPr>
              <a:t>, so far as the master or individual in charge can do so without serious danger to the master’s or individual’s vessel or individuals on board.</a:t>
            </a:r>
          </a:p>
          <a:p>
            <a:pPr marL="152400" algn="l">
              <a:spcBef>
                <a:spcPts val="300"/>
              </a:spcBef>
              <a:spcAft>
                <a:spcPts val="300"/>
              </a:spcAft>
            </a:pPr>
            <a:r>
              <a:rPr lang="en-US" sz="2800" b="1" i="0" dirty="0">
                <a:effectLst/>
                <a:latin typeface="Verdana" panose="020B0604030504040204" pitchFamily="34" charset="0"/>
              </a:rPr>
              <a:t>(b)</a:t>
            </a:r>
            <a:r>
              <a:rPr lang="en-US" sz="2800" b="0" i="0" dirty="0">
                <a:effectLst/>
                <a:latin typeface="Verdana" panose="020B0604030504040204" pitchFamily="34" charset="0"/>
              </a:rPr>
              <a:t>A master or individual violating this section shall be fined not more than $1,000, imprisoned for not more than 2 years, or both</a:t>
            </a:r>
            <a:r>
              <a:rPr lang="en-US" sz="2800" b="0" i="0" dirty="0">
                <a:solidFill>
                  <a:srgbClr val="333333"/>
                </a:solidFill>
                <a:effectLst/>
                <a:latin typeface="Verdana" panose="020B0604030504040204" pitchFamily="34" charset="0"/>
              </a:rPr>
              <a:t>.</a:t>
            </a:r>
          </a:p>
          <a:p>
            <a:endParaRPr lang="en-US" dirty="0"/>
          </a:p>
        </p:txBody>
      </p:sp>
      <p:sp>
        <p:nvSpPr>
          <p:cNvPr id="4" name="Footer Placeholder 3">
            <a:extLst>
              <a:ext uri="{FF2B5EF4-FFF2-40B4-BE49-F238E27FC236}">
                <a16:creationId xmlns:a16="http://schemas.microsoft.com/office/drawing/2014/main" id="{A9536D02-E434-292B-5A96-D2D5373664B1}"/>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A190A8AC-9776-2C3A-32BB-E5AEEF477178}"/>
              </a:ext>
            </a:extLst>
          </p:cNvPr>
          <p:cNvSpPr>
            <a:spLocks noGrp="1"/>
          </p:cNvSpPr>
          <p:nvPr>
            <p:ph type="sldNum" sz="quarter" idx="12"/>
          </p:nvPr>
        </p:nvSpPr>
        <p:spPr/>
        <p:txBody>
          <a:bodyPr/>
          <a:lstStyle/>
          <a:p>
            <a:pPr>
              <a:defRPr/>
            </a:pPr>
            <a:fld id="{7184E9B6-9184-4F3C-AAE8-7813CABE034C}" type="slidenum">
              <a:rPr lang="en-US" smtClean="0"/>
              <a:pPr>
                <a:defRPr/>
              </a:pPr>
              <a:t>17</a:t>
            </a:fld>
            <a:endParaRPr lang="en-US"/>
          </a:p>
        </p:txBody>
      </p:sp>
    </p:spTree>
    <p:extLst>
      <p:ext uri="{BB962C8B-B14F-4D97-AF65-F5344CB8AC3E}">
        <p14:creationId xmlns:p14="http://schemas.microsoft.com/office/powerpoint/2010/main" val="3649417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A63CB-CCD2-3E31-B14F-27481A8AC485}"/>
              </a:ext>
            </a:extLst>
          </p:cNvPr>
          <p:cNvSpPr>
            <a:spLocks noGrp="1"/>
          </p:cNvSpPr>
          <p:nvPr>
            <p:ph type="title"/>
          </p:nvPr>
        </p:nvSpPr>
        <p:spPr/>
        <p:txBody>
          <a:bodyPr/>
          <a:lstStyle/>
          <a:p>
            <a:pPr algn="l"/>
            <a:r>
              <a:rPr lang="en-US" sz="4400" b="1"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Restatement 2d Contracts</a:t>
            </a:r>
            <a:endParaRPr lang="en-US" dirty="0">
              <a:solidFill>
                <a:schemeClr val="tx1"/>
              </a:solidFill>
            </a:endParaRPr>
          </a:p>
        </p:txBody>
      </p:sp>
      <p:sp>
        <p:nvSpPr>
          <p:cNvPr id="3" name="Content Placeholder 2">
            <a:extLst>
              <a:ext uri="{FF2B5EF4-FFF2-40B4-BE49-F238E27FC236}">
                <a16:creationId xmlns:a16="http://schemas.microsoft.com/office/drawing/2014/main" id="{39A6AF68-4267-3E90-127A-711FD63E196A}"/>
              </a:ext>
            </a:extLst>
          </p:cNvPr>
          <p:cNvSpPr>
            <a:spLocks noGrp="1"/>
          </p:cNvSpPr>
          <p:nvPr>
            <p:ph idx="1"/>
          </p:nvPr>
        </p:nvSpPr>
        <p:spPr/>
        <p:txBody>
          <a:bodyPr/>
          <a:lstStyle/>
          <a:p>
            <a:pPr marL="0" marR="0" fontAlgn="base">
              <a:lnSpc>
                <a:spcPct val="107000"/>
              </a:lnSpc>
              <a:spcBef>
                <a:spcPts val="0"/>
              </a:spcBef>
              <a:spcAft>
                <a:spcPts val="0"/>
              </a:spcAft>
            </a:pPr>
            <a:r>
              <a:rPr lang="en-US" sz="3600" b="1" dirty="0">
                <a:effectLst/>
                <a:latin typeface="Georgia" panose="02040502050405020303" pitchFamily="18" charset="0"/>
                <a:ea typeface="DengXian" panose="02010600030101010101" pitchFamily="2" charset="-122"/>
                <a:cs typeface="Times New Roman" panose="02020603050405020304" pitchFamily="18" charset="0"/>
              </a:rPr>
              <a:t>§1 Contract defined</a:t>
            </a:r>
            <a:endParaRPr lang="en-US" sz="3600" b="1" dirty="0">
              <a:effectLst/>
              <a:latin typeface="Calibri" panose="020F0502020204030204" pitchFamily="34" charset="0"/>
              <a:ea typeface="DengXian" panose="02010600030101010101" pitchFamily="2" charset="-122"/>
              <a:cs typeface="Times New Roman" panose="02020603050405020304" pitchFamily="18" charset="0"/>
            </a:endParaRPr>
          </a:p>
          <a:p>
            <a:pPr marL="0" marR="0" fontAlgn="base">
              <a:lnSpc>
                <a:spcPct val="107000"/>
              </a:lnSpc>
              <a:spcBef>
                <a:spcPts val="0"/>
              </a:spcBef>
              <a:spcAft>
                <a:spcPts val="0"/>
              </a:spcAft>
            </a:pPr>
            <a:r>
              <a:rPr lang="en-US" sz="3600" b="1" dirty="0">
                <a:effectLst/>
                <a:latin typeface="Georgia" panose="02040502050405020303" pitchFamily="18" charset="0"/>
                <a:ea typeface="Times New Roman" panose="02020603050405020304" pitchFamily="18" charset="0"/>
                <a:cs typeface="Times New Roman" panose="02020603050405020304" pitchFamily="18" charset="0"/>
              </a:rPr>
              <a:t>A contract is a </a:t>
            </a:r>
            <a:r>
              <a:rPr lang="en-US" sz="3600" b="1" dirty="0">
                <a:solidFill>
                  <a:srgbClr val="FFFF00"/>
                </a:solidFill>
                <a:effectLst/>
                <a:latin typeface="Georgia" panose="02040502050405020303" pitchFamily="18" charset="0"/>
                <a:ea typeface="Times New Roman" panose="02020603050405020304" pitchFamily="18" charset="0"/>
                <a:cs typeface="Times New Roman" panose="02020603050405020304" pitchFamily="18" charset="0"/>
              </a:rPr>
              <a:t>promise</a:t>
            </a:r>
            <a:r>
              <a:rPr lang="en-US" sz="3600" b="1" dirty="0">
                <a:effectLst/>
                <a:latin typeface="Georgia" panose="02040502050405020303" pitchFamily="18" charset="0"/>
                <a:ea typeface="Times New Roman" panose="02020603050405020304" pitchFamily="18" charset="0"/>
                <a:cs typeface="Times New Roman" panose="02020603050405020304" pitchFamily="18" charset="0"/>
              </a:rPr>
              <a:t> or a set of promises for the </a:t>
            </a:r>
            <a:r>
              <a:rPr lang="en-US" sz="3600" b="1" dirty="0">
                <a:solidFill>
                  <a:srgbClr val="FFFF00"/>
                </a:solidFill>
                <a:effectLst/>
                <a:latin typeface="Georgia" panose="02040502050405020303" pitchFamily="18" charset="0"/>
                <a:ea typeface="Times New Roman" panose="02020603050405020304" pitchFamily="18" charset="0"/>
                <a:cs typeface="Times New Roman" panose="02020603050405020304" pitchFamily="18" charset="0"/>
              </a:rPr>
              <a:t>breach</a:t>
            </a:r>
            <a:r>
              <a:rPr lang="en-US" sz="3600" b="1" dirty="0">
                <a:effectLst/>
                <a:latin typeface="Georgia" panose="02040502050405020303" pitchFamily="18" charset="0"/>
                <a:ea typeface="Times New Roman" panose="02020603050405020304" pitchFamily="18" charset="0"/>
                <a:cs typeface="Times New Roman" panose="02020603050405020304" pitchFamily="18" charset="0"/>
              </a:rPr>
              <a:t> of which the law gives a </a:t>
            </a:r>
            <a:r>
              <a:rPr lang="en-US" sz="3600" b="1" dirty="0">
                <a:solidFill>
                  <a:srgbClr val="FFFF00"/>
                </a:solidFill>
                <a:effectLst/>
                <a:latin typeface="Georgia" panose="02040502050405020303" pitchFamily="18" charset="0"/>
                <a:ea typeface="Times New Roman" panose="02020603050405020304" pitchFamily="18" charset="0"/>
                <a:cs typeface="Times New Roman" panose="02020603050405020304" pitchFamily="18" charset="0"/>
              </a:rPr>
              <a:t>remedy</a:t>
            </a:r>
            <a:r>
              <a:rPr lang="en-US" sz="3600" b="1" dirty="0">
                <a:effectLst/>
                <a:latin typeface="Georgia" panose="02040502050405020303" pitchFamily="18" charset="0"/>
                <a:ea typeface="Times New Roman" panose="02020603050405020304" pitchFamily="18" charset="0"/>
                <a:cs typeface="Times New Roman" panose="02020603050405020304" pitchFamily="18" charset="0"/>
              </a:rPr>
              <a:t>, or the performance of which the law in some way </a:t>
            </a:r>
            <a:r>
              <a:rPr lang="en-US" sz="3600" b="1" dirty="0">
                <a:solidFill>
                  <a:srgbClr val="FFFF00"/>
                </a:solidFill>
                <a:effectLst/>
                <a:latin typeface="Georgia" panose="02040502050405020303" pitchFamily="18" charset="0"/>
                <a:ea typeface="Times New Roman" panose="02020603050405020304" pitchFamily="18" charset="0"/>
                <a:cs typeface="Times New Roman" panose="02020603050405020304" pitchFamily="18" charset="0"/>
              </a:rPr>
              <a:t>recognizes as a duty</a:t>
            </a:r>
            <a:r>
              <a:rPr lang="en-US" sz="3600" b="1" dirty="0">
                <a:effectLst/>
                <a:latin typeface="Georgia" panose="02040502050405020303" pitchFamily="18" charset="0"/>
                <a:ea typeface="Times New Roman" panose="02020603050405020304" pitchFamily="18" charset="0"/>
                <a:cs typeface="Times New Roman" panose="02020603050405020304" pitchFamily="18" charset="0"/>
              </a:rPr>
              <a:t>.</a:t>
            </a:r>
            <a:endParaRPr lang="en-US" sz="3600" dirty="0">
              <a:effectLst/>
              <a:latin typeface="Calibri" panose="020F0502020204030204" pitchFamily="34" charset="0"/>
              <a:ea typeface="DengXian" panose="02010600030101010101" pitchFamily="2" charset="-122"/>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1BA093C1-5531-3254-BD32-24D1DA373DB3}"/>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AF48FEA7-DA00-0463-C0C1-A9326141E90C}"/>
              </a:ext>
            </a:extLst>
          </p:cNvPr>
          <p:cNvSpPr>
            <a:spLocks noGrp="1"/>
          </p:cNvSpPr>
          <p:nvPr>
            <p:ph type="sldNum" sz="quarter" idx="12"/>
          </p:nvPr>
        </p:nvSpPr>
        <p:spPr/>
        <p:txBody>
          <a:bodyPr/>
          <a:lstStyle/>
          <a:p>
            <a:pPr>
              <a:defRPr/>
            </a:pPr>
            <a:fld id="{7184E9B6-9184-4F3C-AAE8-7813CABE034C}" type="slidenum">
              <a:rPr lang="en-US" smtClean="0"/>
              <a:pPr>
                <a:defRPr/>
              </a:pPr>
              <a:t>18</a:t>
            </a:fld>
            <a:endParaRPr lang="en-US"/>
          </a:p>
        </p:txBody>
      </p:sp>
    </p:spTree>
    <p:extLst>
      <p:ext uri="{BB962C8B-B14F-4D97-AF65-F5344CB8AC3E}">
        <p14:creationId xmlns:p14="http://schemas.microsoft.com/office/powerpoint/2010/main" val="695307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1F229F-7922-2D91-112E-7592F06789B6}"/>
              </a:ext>
            </a:extLst>
          </p:cNvPr>
          <p:cNvSpPr>
            <a:spLocks noGrp="1"/>
          </p:cNvSpPr>
          <p:nvPr>
            <p:ph type="title"/>
          </p:nvPr>
        </p:nvSpPr>
        <p:spPr/>
        <p:txBody>
          <a:bodyPr/>
          <a:lstStyle/>
          <a:p>
            <a:pPr algn="l"/>
            <a:r>
              <a:rPr lang="en-US" sz="2800" b="1" i="0" u="none" strike="noStrike" baseline="0" dirty="0"/>
              <a:t>The Standard by Which Negligence Is Determined</a:t>
            </a:r>
            <a:br>
              <a:rPr lang="en-US" sz="2800" b="1" i="0" u="none" strike="noStrike" baseline="0" dirty="0"/>
            </a:br>
            <a:r>
              <a:rPr lang="en-US" sz="2800" b="1" i="0" u="none" strike="noStrike" baseline="0" dirty="0"/>
              <a:t>Restatement Torts, 2d</a:t>
            </a:r>
            <a:endParaRPr lang="en-US" sz="2800" dirty="0"/>
          </a:p>
        </p:txBody>
      </p:sp>
      <p:sp>
        <p:nvSpPr>
          <p:cNvPr id="3" name="Content Placeholder 2">
            <a:extLst>
              <a:ext uri="{FF2B5EF4-FFF2-40B4-BE49-F238E27FC236}">
                <a16:creationId xmlns:a16="http://schemas.microsoft.com/office/drawing/2014/main" id="{941CAABE-8321-CE1D-3610-7549D0C852F7}"/>
              </a:ext>
            </a:extLst>
          </p:cNvPr>
          <p:cNvSpPr>
            <a:spLocks noGrp="1"/>
          </p:cNvSpPr>
          <p:nvPr>
            <p:ph idx="1"/>
          </p:nvPr>
        </p:nvSpPr>
        <p:spPr/>
        <p:txBody>
          <a:bodyPr/>
          <a:lstStyle/>
          <a:p>
            <a:r>
              <a:rPr lang="en-US" dirty="0">
                <a:effectLst/>
                <a:latin typeface="Georgia" panose="02040502050405020303" pitchFamily="18" charset="0"/>
                <a:ea typeface="DengXian" panose="02010600030101010101" pitchFamily="2" charset="-122"/>
                <a:cs typeface="Times New Roman" panose="02020603050405020304" pitchFamily="18" charset="0"/>
              </a:rPr>
              <a:t>§ </a:t>
            </a:r>
            <a:r>
              <a:rPr lang="en-US" b="1" i="0" u="none" strike="noStrike" baseline="0" dirty="0">
                <a:latin typeface="Georgia" panose="02040502050405020303" pitchFamily="18" charset="0"/>
              </a:rPr>
              <a:t>282 Negligence Defined </a:t>
            </a:r>
          </a:p>
          <a:p>
            <a:r>
              <a:rPr lang="en-US" b="1" i="0" u="none" strike="noStrike" baseline="0" dirty="0">
                <a:latin typeface="Georgia" panose="02040502050405020303" pitchFamily="18" charset="0"/>
              </a:rPr>
              <a:t> In the Restatement of this Subject, </a:t>
            </a:r>
            <a:r>
              <a:rPr lang="en-US" b="1" i="0" u="none" strike="noStrike" baseline="0" dirty="0">
                <a:solidFill>
                  <a:srgbClr val="FFFF00"/>
                </a:solidFill>
                <a:latin typeface="Georgia" panose="02040502050405020303" pitchFamily="18" charset="0"/>
              </a:rPr>
              <a:t>negligence is conduct which falls below the standard established by law for the protection of others against unreasonable risk of harm</a:t>
            </a:r>
            <a:r>
              <a:rPr lang="en-US" b="1" i="0" u="none" strike="noStrike" baseline="0" dirty="0">
                <a:latin typeface="Georgia" panose="02040502050405020303" pitchFamily="18" charset="0"/>
              </a:rPr>
              <a:t>.  It does not include conduct recklessly disregardful of an interest of others.</a:t>
            </a:r>
          </a:p>
          <a:p>
            <a:endParaRPr lang="en-US" sz="1800" b="1" i="0" u="none" strike="noStrike" baseline="0" dirty="0"/>
          </a:p>
          <a:p>
            <a:endParaRPr lang="en-US" sz="1800" b="1" i="0" u="none" strike="noStrike" baseline="0" dirty="0"/>
          </a:p>
        </p:txBody>
      </p:sp>
      <p:sp>
        <p:nvSpPr>
          <p:cNvPr id="4" name="Footer Placeholder 3">
            <a:extLst>
              <a:ext uri="{FF2B5EF4-FFF2-40B4-BE49-F238E27FC236}">
                <a16:creationId xmlns:a16="http://schemas.microsoft.com/office/drawing/2014/main" id="{30ABB309-3FA0-F26D-911D-BF4A22E5DB6D}"/>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ACDB2CB7-7BB8-B918-5FD1-7214012FE35C}"/>
              </a:ext>
            </a:extLst>
          </p:cNvPr>
          <p:cNvSpPr>
            <a:spLocks noGrp="1"/>
          </p:cNvSpPr>
          <p:nvPr>
            <p:ph type="sldNum" sz="quarter" idx="12"/>
          </p:nvPr>
        </p:nvSpPr>
        <p:spPr/>
        <p:txBody>
          <a:bodyPr/>
          <a:lstStyle/>
          <a:p>
            <a:pPr>
              <a:defRPr/>
            </a:pPr>
            <a:fld id="{7184E9B6-9184-4F3C-AAE8-7813CABE034C}" type="slidenum">
              <a:rPr lang="en-US" smtClean="0"/>
              <a:pPr>
                <a:defRPr/>
              </a:pPr>
              <a:t>19</a:t>
            </a:fld>
            <a:endParaRPr lang="en-US"/>
          </a:p>
        </p:txBody>
      </p:sp>
    </p:spTree>
    <p:extLst>
      <p:ext uri="{BB962C8B-B14F-4D97-AF65-F5344CB8AC3E}">
        <p14:creationId xmlns:p14="http://schemas.microsoft.com/office/powerpoint/2010/main" val="2011001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A5B99-578C-CC80-AACA-1E4DD639B77D}"/>
              </a:ext>
            </a:extLst>
          </p:cNvPr>
          <p:cNvSpPr>
            <a:spLocks noGrp="1"/>
          </p:cNvSpPr>
          <p:nvPr>
            <p:ph type="title"/>
          </p:nvPr>
        </p:nvSpPr>
        <p:spPr/>
        <p:txBody>
          <a:bodyPr/>
          <a:lstStyle/>
          <a:p>
            <a:pPr algn="l"/>
            <a:r>
              <a:rPr lang="en-US" sz="3200" dirty="0"/>
              <a:t>Remedies – Restatement – Torts 3</a:t>
            </a:r>
            <a:r>
              <a:rPr lang="en-US" sz="3200" baseline="30000" dirty="0"/>
              <a:t>rd</a:t>
            </a:r>
            <a:br>
              <a:rPr lang="en-US" sz="3200" dirty="0"/>
            </a:br>
            <a:r>
              <a:rPr lang="en-US" sz="3200" dirty="0"/>
              <a:t>approved May 2023 by the ALI</a:t>
            </a:r>
          </a:p>
        </p:txBody>
      </p:sp>
      <p:sp>
        <p:nvSpPr>
          <p:cNvPr id="3" name="Content Placeholder 2">
            <a:extLst>
              <a:ext uri="{FF2B5EF4-FFF2-40B4-BE49-F238E27FC236}">
                <a16:creationId xmlns:a16="http://schemas.microsoft.com/office/drawing/2014/main" id="{5A1D1759-664C-7335-A350-C0414424F486}"/>
              </a:ext>
            </a:extLst>
          </p:cNvPr>
          <p:cNvSpPr>
            <a:spLocks noGrp="1"/>
          </p:cNvSpPr>
          <p:nvPr>
            <p:ph idx="1"/>
          </p:nvPr>
        </p:nvSpPr>
        <p:spPr/>
        <p:txBody>
          <a:bodyPr/>
          <a:lstStyle/>
          <a:p>
            <a:pPr algn="l"/>
            <a:r>
              <a:rPr lang="en-US" sz="1800" b="1" i="0" u="none" strike="noStrike" baseline="0" dirty="0">
                <a:latin typeface="TimesNewRomanPS-BoldMT"/>
              </a:rPr>
              <a:t>§ 1. Availability of Tort Remedies</a:t>
            </a:r>
          </a:p>
          <a:p>
            <a:pPr algn="l"/>
            <a:r>
              <a:rPr lang="en-US" sz="1800" b="1" i="0" u="none" strike="noStrike" baseline="0" dirty="0">
                <a:latin typeface="TimesNewRomanPS-BoldMT"/>
              </a:rPr>
              <a:t>A plaintiff who establishes a defendant’s liability in tort is entitled to an appropriate remedy. The </a:t>
            </a:r>
            <a:r>
              <a:rPr lang="en-US" sz="1800" b="1" i="0" u="none" strike="noStrike" baseline="0" dirty="0">
                <a:solidFill>
                  <a:srgbClr val="FFFF00"/>
                </a:solidFill>
                <a:latin typeface="TimesNewRomanPS-BoldMT"/>
              </a:rPr>
              <a:t>most common tort remedy is compensatory damages</a:t>
            </a:r>
            <a:r>
              <a:rPr lang="en-US" sz="1800" b="1" i="0" u="none" strike="noStrike" baseline="0" dirty="0">
                <a:latin typeface="TimesNewRomanPS-BoldMT"/>
              </a:rPr>
              <a:t>. In some cases, other remedies are available in addition to or instead of compensatory damages. These remedies are:</a:t>
            </a:r>
          </a:p>
          <a:p>
            <a:pPr algn="l"/>
            <a:r>
              <a:rPr lang="en-US" sz="1800" b="1" i="0" u="none" strike="noStrike" baseline="0" dirty="0">
                <a:latin typeface="TimesNewRomanPS-BoldMT"/>
              </a:rPr>
              <a:t>(a</a:t>
            </a:r>
            <a:r>
              <a:rPr lang="en-US" sz="1800" b="1" i="0" u="none" strike="noStrike" baseline="0" dirty="0">
                <a:solidFill>
                  <a:srgbClr val="FFFF00"/>
                </a:solidFill>
                <a:latin typeface="TimesNewRomanPS-BoldMT"/>
              </a:rPr>
              <a:t>) nominal </a:t>
            </a:r>
            <a:r>
              <a:rPr lang="en-US" sz="1800" b="1" i="0" u="none" strike="noStrike" baseline="0" dirty="0">
                <a:latin typeface="TimesNewRomanPS-BoldMT"/>
              </a:rPr>
              <a:t>damages (§ 38),</a:t>
            </a:r>
          </a:p>
          <a:p>
            <a:pPr algn="l"/>
            <a:r>
              <a:rPr lang="en-US" sz="1800" b="1" i="0" u="none" strike="noStrike" baseline="0" dirty="0">
                <a:latin typeface="TimesNewRomanPS-BoldMT"/>
              </a:rPr>
              <a:t>(b) </a:t>
            </a:r>
            <a:r>
              <a:rPr lang="en-US" sz="1800" b="1" i="0" u="none" strike="noStrike" baseline="0" dirty="0">
                <a:solidFill>
                  <a:srgbClr val="FFFF00"/>
                </a:solidFill>
                <a:latin typeface="TimesNewRomanPS-BoldMT"/>
              </a:rPr>
              <a:t>punitive </a:t>
            </a:r>
            <a:r>
              <a:rPr lang="en-US" sz="1800" b="1" i="0" u="none" strike="noStrike" baseline="0" dirty="0">
                <a:latin typeface="TimesNewRomanPS-BoldMT"/>
              </a:rPr>
              <a:t>damages (§§ 39-41),</a:t>
            </a:r>
          </a:p>
          <a:p>
            <a:pPr algn="l"/>
            <a:r>
              <a:rPr lang="en-US" sz="1800" b="1" i="0" u="none" strike="noStrike" baseline="0" dirty="0">
                <a:latin typeface="TimesNewRomanPS-BoldMT"/>
              </a:rPr>
              <a:t>(c) </a:t>
            </a:r>
            <a:r>
              <a:rPr lang="en-US" sz="1800" b="1" i="0" u="none" strike="noStrike" baseline="0" dirty="0">
                <a:solidFill>
                  <a:srgbClr val="FFFF00"/>
                </a:solidFill>
                <a:latin typeface="TimesNewRomanPS-BoldMT"/>
              </a:rPr>
              <a:t>restitution</a:t>
            </a:r>
            <a:r>
              <a:rPr lang="en-US" sz="1800" b="1" i="0" u="none" strike="noStrike" baseline="0" dirty="0">
                <a:latin typeface="TimesNewRomanPS-BoldMT"/>
              </a:rPr>
              <a:t> of defendant’s gains (§§ 42 and 55),</a:t>
            </a:r>
          </a:p>
          <a:p>
            <a:pPr algn="l"/>
            <a:r>
              <a:rPr lang="en-US" sz="1800" b="1" i="0" u="none" strike="noStrike" baseline="0" dirty="0">
                <a:latin typeface="TimesNewRomanPS-BoldMT"/>
              </a:rPr>
              <a:t>(d) </a:t>
            </a:r>
            <a:r>
              <a:rPr lang="en-US" sz="1800" b="1" i="0" u="none" strike="noStrike" baseline="0" dirty="0">
                <a:solidFill>
                  <a:srgbClr val="FFFF00"/>
                </a:solidFill>
                <a:latin typeface="TimesNewRomanPS-BoldMT"/>
              </a:rPr>
              <a:t>injunctions </a:t>
            </a:r>
            <a:r>
              <a:rPr lang="en-US" sz="1800" b="1" i="0" u="none" strike="noStrike" baseline="0" dirty="0">
                <a:latin typeface="TimesNewRomanPS-BoldMT"/>
              </a:rPr>
              <a:t>against threatened or continuing torts (§§ 43-51),</a:t>
            </a:r>
          </a:p>
          <a:p>
            <a:pPr algn="l"/>
            <a:r>
              <a:rPr lang="en-US" sz="1800" b="1" i="0" u="none" strike="noStrike" baseline="0" dirty="0">
                <a:latin typeface="TimesNewRomanPS-BoldMT"/>
              </a:rPr>
              <a:t>(e) </a:t>
            </a:r>
            <a:r>
              <a:rPr lang="en-US" sz="1800" b="1" i="0" u="none" strike="noStrike" baseline="0" dirty="0">
                <a:solidFill>
                  <a:srgbClr val="FFFF00"/>
                </a:solidFill>
                <a:latin typeface="TimesNewRomanPS-BoldMT"/>
              </a:rPr>
              <a:t>specialized remedies for the recovery of chattels or possession of land</a:t>
            </a:r>
          </a:p>
          <a:p>
            <a:pPr algn="l"/>
            <a:r>
              <a:rPr lang="en-US" sz="1800" b="1" i="0" u="none" strike="noStrike" baseline="0" dirty="0">
                <a:latin typeface="TimesNewRomanPS-BoldMT"/>
              </a:rPr>
              <a:t>(§§ 52-53), and</a:t>
            </a:r>
          </a:p>
          <a:p>
            <a:pPr algn="l"/>
            <a:r>
              <a:rPr lang="en-US" sz="1800" b="1" i="0" u="none" strike="noStrike" baseline="0" dirty="0">
                <a:latin typeface="TimesNewRomanPS-BoldMT"/>
              </a:rPr>
              <a:t>(f) </a:t>
            </a:r>
            <a:r>
              <a:rPr lang="en-US" sz="1800" b="1" i="0" u="none" strike="noStrike" baseline="0" dirty="0">
                <a:solidFill>
                  <a:srgbClr val="FFFF00"/>
                </a:solidFill>
                <a:latin typeface="TimesNewRomanPS-BoldMT"/>
              </a:rPr>
              <a:t>declaratory judgments </a:t>
            </a:r>
            <a:r>
              <a:rPr lang="en-US" sz="1800" b="1" i="0" u="none" strike="noStrike" baseline="0" dirty="0">
                <a:latin typeface="TimesNewRomanPS-BoldMT"/>
              </a:rPr>
              <a:t>to determine or clarify the rights of the parties</a:t>
            </a:r>
          </a:p>
          <a:p>
            <a:pPr algn="l"/>
            <a:r>
              <a:rPr lang="en-US" sz="1800" b="1" i="0" u="none" strike="noStrike" baseline="0" dirty="0">
                <a:latin typeface="TimesNewRomanPS-BoldMT"/>
              </a:rPr>
              <a:t>(§ 54).</a:t>
            </a:r>
            <a:endParaRPr lang="en-US" dirty="0"/>
          </a:p>
        </p:txBody>
      </p:sp>
      <p:sp>
        <p:nvSpPr>
          <p:cNvPr id="4" name="Footer Placeholder 3">
            <a:extLst>
              <a:ext uri="{FF2B5EF4-FFF2-40B4-BE49-F238E27FC236}">
                <a16:creationId xmlns:a16="http://schemas.microsoft.com/office/drawing/2014/main" id="{E54FC108-81E6-AB99-277E-B0A07E4F466C}"/>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BA033BF6-705D-E37C-6F65-C8E3BB5FE379}"/>
              </a:ext>
            </a:extLst>
          </p:cNvPr>
          <p:cNvSpPr>
            <a:spLocks noGrp="1"/>
          </p:cNvSpPr>
          <p:nvPr>
            <p:ph type="sldNum" sz="quarter" idx="12"/>
          </p:nvPr>
        </p:nvSpPr>
        <p:spPr/>
        <p:txBody>
          <a:bodyPr/>
          <a:lstStyle/>
          <a:p>
            <a:pPr>
              <a:defRPr/>
            </a:pPr>
            <a:fld id="{7184E9B6-9184-4F3C-AAE8-7813CABE034C}" type="slidenum">
              <a:rPr lang="en-US" smtClean="0"/>
              <a:pPr>
                <a:defRPr/>
              </a:pPr>
              <a:t>2</a:t>
            </a:fld>
            <a:endParaRPr lang="en-US"/>
          </a:p>
        </p:txBody>
      </p:sp>
    </p:spTree>
    <p:extLst>
      <p:ext uri="{BB962C8B-B14F-4D97-AF65-F5344CB8AC3E}">
        <p14:creationId xmlns:p14="http://schemas.microsoft.com/office/powerpoint/2010/main" val="33443982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4CEAF-E3AE-CA2B-EEE7-4E3F77E56A51}"/>
              </a:ext>
            </a:extLst>
          </p:cNvPr>
          <p:cNvSpPr>
            <a:spLocks noGrp="1"/>
          </p:cNvSpPr>
          <p:nvPr>
            <p:ph type="title"/>
          </p:nvPr>
        </p:nvSpPr>
        <p:spPr/>
        <p:txBody>
          <a:bodyPr/>
          <a:lstStyle/>
          <a:p>
            <a:pPr algn="l"/>
            <a:r>
              <a:rPr lang="en-US" sz="3600" dirty="0"/>
              <a:t>Restatement of Torts, 2d Negligence defined</a:t>
            </a:r>
          </a:p>
        </p:txBody>
      </p:sp>
      <p:sp>
        <p:nvSpPr>
          <p:cNvPr id="3" name="Content Placeholder 2">
            <a:extLst>
              <a:ext uri="{FF2B5EF4-FFF2-40B4-BE49-F238E27FC236}">
                <a16:creationId xmlns:a16="http://schemas.microsoft.com/office/drawing/2014/main" id="{CA673144-4A68-D8DA-DEC8-C23EE6158AB5}"/>
              </a:ext>
            </a:extLst>
          </p:cNvPr>
          <p:cNvSpPr>
            <a:spLocks noGrp="1"/>
          </p:cNvSpPr>
          <p:nvPr>
            <p:ph idx="1"/>
          </p:nvPr>
        </p:nvSpPr>
        <p:spPr/>
        <p:txBody>
          <a:bodyPr/>
          <a:lstStyle/>
          <a:p>
            <a:pPr marL="0" marR="0">
              <a:lnSpc>
                <a:spcPct val="107000"/>
              </a:lnSpc>
              <a:spcBef>
                <a:spcPts val="0"/>
              </a:spcBef>
              <a:spcAft>
                <a:spcPts val="0"/>
              </a:spcAft>
            </a:pPr>
            <a:r>
              <a:rPr lang="en-US" dirty="0">
                <a:effectLst/>
                <a:latin typeface="Georgia" panose="02040502050405020303" pitchFamily="18" charset="0"/>
                <a:ea typeface="DengXian" panose="02010600030101010101" pitchFamily="2" charset="-122"/>
                <a:cs typeface="Times New Roman" panose="02020603050405020304" pitchFamily="18" charset="0"/>
              </a:rPr>
              <a:t>§  282 N</a:t>
            </a:r>
            <a:r>
              <a:rPr lang="en-US" b="1" dirty="0">
                <a:effectLst/>
                <a:latin typeface="Georgia" panose="02040502050405020303" pitchFamily="18" charset="0"/>
                <a:ea typeface="DengXian" panose="02010600030101010101" pitchFamily="2" charset="-122"/>
                <a:cs typeface="Times New Roman" panose="02020603050405020304" pitchFamily="18" charset="0"/>
              </a:rPr>
              <a:t>egligence</a:t>
            </a:r>
            <a:r>
              <a:rPr lang="en-US" dirty="0">
                <a:effectLst/>
                <a:latin typeface="Georgia" panose="02040502050405020303" pitchFamily="18" charset="0"/>
                <a:ea typeface="DengXian" panose="02010600030101010101" pitchFamily="2" charset="-122"/>
                <a:cs typeface="Times New Roman" panose="02020603050405020304" pitchFamily="18" charset="0"/>
              </a:rPr>
              <a:t> </a:t>
            </a:r>
          </a:p>
          <a:p>
            <a:pPr marL="0" marR="0">
              <a:lnSpc>
                <a:spcPct val="107000"/>
              </a:lnSpc>
              <a:spcBef>
                <a:spcPts val="0"/>
              </a:spcBef>
              <a:spcAft>
                <a:spcPts val="0"/>
              </a:spcAft>
            </a:pPr>
            <a:r>
              <a:rPr lang="en-US" dirty="0">
                <a:effectLst/>
                <a:latin typeface="Georgia" panose="02040502050405020303" pitchFamily="18" charset="0"/>
                <a:ea typeface="DengXian" panose="02010600030101010101" pitchFamily="2" charset="-122"/>
                <a:cs typeface="Times New Roman" panose="02020603050405020304" pitchFamily="18" charset="0"/>
              </a:rPr>
              <a:t> </a:t>
            </a:r>
          </a:p>
          <a:p>
            <a:pPr marL="0" marR="0">
              <a:lnSpc>
                <a:spcPct val="107000"/>
              </a:lnSpc>
              <a:spcBef>
                <a:spcPts val="0"/>
              </a:spcBef>
              <a:spcAft>
                <a:spcPts val="0"/>
              </a:spcAft>
            </a:pPr>
            <a:r>
              <a:rPr lang="en-US" dirty="0">
                <a:effectLst/>
                <a:latin typeface="Georgia" panose="02040502050405020303" pitchFamily="18" charset="0"/>
                <a:ea typeface="DengXian" panose="02010600030101010101" pitchFamily="2" charset="-122"/>
                <a:cs typeface="Times New Roman" panose="02020603050405020304" pitchFamily="18" charset="0"/>
              </a:rPr>
              <a:t>C</a:t>
            </a:r>
            <a:r>
              <a:rPr lang="en-US" b="1" i="1" dirty="0">
                <a:effectLst/>
                <a:latin typeface="Georgia" panose="02040502050405020303" pitchFamily="18" charset="0"/>
                <a:ea typeface="DengXian" panose="02010600030101010101" pitchFamily="2" charset="-122"/>
                <a:cs typeface="Times New Roman" panose="02020603050405020304" pitchFamily="18" charset="0"/>
              </a:rPr>
              <a:t>onduct which “</a:t>
            </a:r>
            <a:r>
              <a:rPr lang="en-US" b="1" i="1" dirty="0">
                <a:solidFill>
                  <a:srgbClr val="FFFF00"/>
                </a:solidFill>
                <a:effectLst/>
                <a:latin typeface="Georgia" panose="02040502050405020303" pitchFamily="18" charset="0"/>
                <a:ea typeface="DengXian" panose="02010600030101010101" pitchFamily="2" charset="-122"/>
                <a:cs typeface="Times New Roman" panose="02020603050405020304" pitchFamily="18" charset="0"/>
              </a:rPr>
              <a:t>falls below the standard established </a:t>
            </a:r>
            <a:r>
              <a:rPr lang="en-US" b="1" i="1" u="sng" dirty="0">
                <a:solidFill>
                  <a:srgbClr val="FFFF00"/>
                </a:solidFill>
                <a:effectLst/>
                <a:latin typeface="Georgia" panose="02040502050405020303" pitchFamily="18" charset="0"/>
                <a:ea typeface="DengXian" panose="02010600030101010101" pitchFamily="2" charset="-122"/>
                <a:cs typeface="Times New Roman" panose="02020603050405020304" pitchFamily="18" charset="0"/>
              </a:rPr>
              <a:t>by law </a:t>
            </a:r>
            <a:r>
              <a:rPr lang="en-US" b="1" i="1" dirty="0">
                <a:solidFill>
                  <a:srgbClr val="FFFF00"/>
                </a:solidFill>
                <a:effectLst/>
                <a:latin typeface="Georgia" panose="02040502050405020303" pitchFamily="18" charset="0"/>
                <a:ea typeface="DengXian" panose="02010600030101010101" pitchFamily="2" charset="-122"/>
                <a:cs typeface="Times New Roman" panose="02020603050405020304" pitchFamily="18" charset="0"/>
              </a:rPr>
              <a:t>for the protection of others against unreasonable risk of harm</a:t>
            </a:r>
            <a:r>
              <a:rPr lang="en-US" b="1" i="1" dirty="0">
                <a:effectLst/>
                <a:latin typeface="Georgia" panose="02040502050405020303" pitchFamily="18" charset="0"/>
                <a:ea typeface="DengXian" panose="02010600030101010101" pitchFamily="2" charset="-122"/>
                <a:cs typeface="Times New Roman" panose="02020603050405020304" pitchFamily="18" charset="0"/>
              </a:rPr>
              <a:t>.  It does not include conduct recklessly disregardful of an interest of others.” </a:t>
            </a:r>
            <a:r>
              <a:rPr lang="en-US" dirty="0">
                <a:effectLst/>
                <a:latin typeface="Georgia" panose="02040502050405020303" pitchFamily="18" charset="0"/>
                <a:ea typeface="DengXian" panose="02010600030101010101" pitchFamily="2" charset="-122"/>
                <a:cs typeface="Times New Roman" panose="02020603050405020304" pitchFamily="18" charset="0"/>
              </a:rPr>
              <a:t> </a:t>
            </a:r>
          </a:p>
          <a:p>
            <a:endParaRPr lang="en-US" dirty="0"/>
          </a:p>
        </p:txBody>
      </p:sp>
      <p:sp>
        <p:nvSpPr>
          <p:cNvPr id="4" name="Footer Placeholder 3">
            <a:extLst>
              <a:ext uri="{FF2B5EF4-FFF2-40B4-BE49-F238E27FC236}">
                <a16:creationId xmlns:a16="http://schemas.microsoft.com/office/drawing/2014/main" id="{685BD7AA-61AB-0557-4C86-AC8DC5BC99A5}"/>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7DDAD633-EAEC-362C-C707-2A165D6247D8}"/>
              </a:ext>
            </a:extLst>
          </p:cNvPr>
          <p:cNvSpPr>
            <a:spLocks noGrp="1"/>
          </p:cNvSpPr>
          <p:nvPr>
            <p:ph type="sldNum" sz="quarter" idx="12"/>
          </p:nvPr>
        </p:nvSpPr>
        <p:spPr/>
        <p:txBody>
          <a:bodyPr/>
          <a:lstStyle/>
          <a:p>
            <a:pPr>
              <a:defRPr/>
            </a:pPr>
            <a:fld id="{7184E9B6-9184-4F3C-AAE8-7813CABE034C}" type="slidenum">
              <a:rPr lang="en-US" smtClean="0"/>
              <a:pPr>
                <a:defRPr/>
              </a:pPr>
              <a:t>20</a:t>
            </a:fld>
            <a:endParaRPr lang="en-US"/>
          </a:p>
        </p:txBody>
      </p:sp>
    </p:spTree>
    <p:extLst>
      <p:ext uri="{BB962C8B-B14F-4D97-AF65-F5344CB8AC3E}">
        <p14:creationId xmlns:p14="http://schemas.microsoft.com/office/powerpoint/2010/main" val="28819975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595E5-3C94-CFD8-9268-C45E508931A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2003A7C-B805-25F2-DB44-6D04DC2C131F}"/>
              </a:ext>
            </a:extLst>
          </p:cNvPr>
          <p:cNvSpPr>
            <a:spLocks noGrp="1"/>
          </p:cNvSpPr>
          <p:nvPr>
            <p:ph idx="1"/>
          </p:nvPr>
        </p:nvSpPr>
        <p:spPr/>
        <p:txBody>
          <a:bodyPr/>
          <a:lstStyle/>
          <a:p>
            <a:endParaRPr lang="en-US" dirty="0"/>
          </a:p>
        </p:txBody>
      </p:sp>
      <p:sp>
        <p:nvSpPr>
          <p:cNvPr id="4" name="Footer Placeholder 3">
            <a:extLst>
              <a:ext uri="{FF2B5EF4-FFF2-40B4-BE49-F238E27FC236}">
                <a16:creationId xmlns:a16="http://schemas.microsoft.com/office/drawing/2014/main" id="{BE53C146-BEA2-176E-C2D6-87C7485DAA0B}"/>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4F588BDB-3A56-94E8-39DC-54385616D02D}"/>
              </a:ext>
            </a:extLst>
          </p:cNvPr>
          <p:cNvSpPr>
            <a:spLocks noGrp="1"/>
          </p:cNvSpPr>
          <p:nvPr>
            <p:ph type="sldNum" sz="quarter" idx="12"/>
          </p:nvPr>
        </p:nvSpPr>
        <p:spPr/>
        <p:txBody>
          <a:bodyPr/>
          <a:lstStyle/>
          <a:p>
            <a:pPr>
              <a:defRPr/>
            </a:pPr>
            <a:fld id="{7184E9B6-9184-4F3C-AAE8-7813CABE034C}" type="slidenum">
              <a:rPr lang="en-US" smtClean="0"/>
              <a:pPr>
                <a:defRPr/>
              </a:pPr>
              <a:t>21</a:t>
            </a:fld>
            <a:endParaRPr lang="en-US"/>
          </a:p>
        </p:txBody>
      </p:sp>
    </p:spTree>
    <p:extLst>
      <p:ext uri="{BB962C8B-B14F-4D97-AF65-F5344CB8AC3E}">
        <p14:creationId xmlns:p14="http://schemas.microsoft.com/office/powerpoint/2010/main" val="9877180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C62D3-951C-3A47-42A3-4D62BD3EA350}"/>
              </a:ext>
            </a:extLst>
          </p:cNvPr>
          <p:cNvSpPr>
            <a:spLocks noGrp="1"/>
          </p:cNvSpPr>
          <p:nvPr>
            <p:ph type="title"/>
          </p:nvPr>
        </p:nvSpPr>
        <p:spPr/>
        <p:txBody>
          <a:bodyPr/>
          <a:lstStyle/>
          <a:p>
            <a:pPr algn="l"/>
            <a:r>
              <a:rPr lang="en-US" sz="3600" dirty="0">
                <a:effectLst/>
                <a:latin typeface="Times New Roman" panose="02020603050405020304" pitchFamily="18" charset="0"/>
                <a:ea typeface="DengXian" panose="02010600030101010101" pitchFamily="2" charset="-122"/>
                <a:cs typeface="Times New Roman" panose="02020603050405020304" pitchFamily="18" charset="0"/>
              </a:rPr>
              <a:t>Restatement of the Law, Torts, 2d</a:t>
            </a:r>
            <a:br>
              <a:rPr lang="en-US" sz="3600" dirty="0">
                <a:effectLst/>
                <a:latin typeface="Calibri" panose="020F0502020204030204" pitchFamily="34" charset="0"/>
                <a:ea typeface="DengXian" panose="02010600030101010101" pitchFamily="2" charset="-122"/>
                <a:cs typeface="Times New Roman" panose="02020603050405020304" pitchFamily="18" charset="0"/>
              </a:rPr>
            </a:br>
            <a:r>
              <a:rPr lang="en-US" sz="3600" dirty="0">
                <a:effectLst/>
                <a:latin typeface="Calibri" panose="020F0502020204030204" pitchFamily="34" charset="0"/>
                <a:ea typeface="DengXian" panose="02010600030101010101" pitchFamily="2" charset="-122"/>
                <a:cs typeface="Times New Roman" panose="02020603050405020304" pitchFamily="18" charset="0"/>
              </a:rPr>
              <a:t>Intent defined</a:t>
            </a:r>
            <a:endParaRPr lang="en-US" sz="3600" dirty="0"/>
          </a:p>
        </p:txBody>
      </p:sp>
      <p:sp>
        <p:nvSpPr>
          <p:cNvPr id="3" name="Content Placeholder 2">
            <a:extLst>
              <a:ext uri="{FF2B5EF4-FFF2-40B4-BE49-F238E27FC236}">
                <a16:creationId xmlns:a16="http://schemas.microsoft.com/office/drawing/2014/main" id="{1DBE9E07-7014-E2D3-A58A-29DE9ACD2935}"/>
              </a:ext>
            </a:extLst>
          </p:cNvPr>
          <p:cNvSpPr>
            <a:spLocks noGrp="1"/>
          </p:cNvSpPr>
          <p:nvPr>
            <p:ph idx="1"/>
          </p:nvPr>
        </p:nvSpPr>
        <p:spPr/>
        <p:txBody>
          <a:bodyPr/>
          <a:lstStyle/>
          <a:p>
            <a:pPr marL="0" marR="0">
              <a:lnSpc>
                <a:spcPct val="107000"/>
              </a:lnSpc>
              <a:spcBef>
                <a:spcPts val="0"/>
              </a:spcBef>
              <a:spcAft>
                <a:spcPts val="0"/>
              </a:spcAft>
            </a:pPr>
            <a:r>
              <a:rPr lang="en-US" sz="1800" dirty="0">
                <a:effectLst/>
                <a:latin typeface="Times New Roman" panose="02020603050405020304" pitchFamily="18" charset="0"/>
                <a:ea typeface="DengXian" panose="02010600030101010101" pitchFamily="2" charset="-122"/>
                <a:cs typeface="Times New Roman" panose="02020603050405020304" pitchFamily="18" charset="0"/>
              </a:rPr>
              <a:t> </a:t>
            </a:r>
            <a:r>
              <a:rPr lang="en-US" sz="3600" dirty="0">
                <a:effectLst/>
                <a:latin typeface="Times New Roman" panose="02020603050405020304" pitchFamily="18" charset="0"/>
                <a:ea typeface="DengXian" panose="02010600030101010101" pitchFamily="2" charset="-122"/>
                <a:cs typeface="Times New Roman" panose="02020603050405020304" pitchFamily="18" charset="0"/>
              </a:rPr>
              <a:t>§  8A Intent</a:t>
            </a:r>
            <a:endParaRPr lang="en-US" sz="3600" dirty="0">
              <a:effectLst/>
              <a:latin typeface="Calibri" panose="020F0502020204030204" pitchFamily="34" charset="0"/>
              <a:ea typeface="DengXian" panose="02010600030101010101" pitchFamily="2" charset="-122"/>
              <a:cs typeface="Times New Roman" panose="02020603050405020304" pitchFamily="18" charset="0"/>
            </a:endParaRPr>
          </a:p>
          <a:p>
            <a:pPr marL="0" marR="914400">
              <a:lnSpc>
                <a:spcPct val="107000"/>
              </a:lnSpc>
              <a:spcBef>
                <a:spcPts val="0"/>
              </a:spcBef>
              <a:spcAft>
                <a:spcPts val="0"/>
              </a:spcAft>
            </a:pPr>
            <a:r>
              <a:rPr lang="en-US" sz="3600" dirty="0">
                <a:effectLst/>
                <a:latin typeface="Times New Roman" panose="02020603050405020304" pitchFamily="18" charset="0"/>
                <a:ea typeface="DengXian" panose="02010600030101010101" pitchFamily="2" charset="-122"/>
                <a:cs typeface="Times New Roman" panose="02020603050405020304" pitchFamily="18" charset="0"/>
              </a:rPr>
              <a:t> </a:t>
            </a:r>
            <a:r>
              <a:rPr lang="en-US" sz="3600" b="1" dirty="0">
                <a:effectLst/>
                <a:latin typeface="Times New Roman" panose="02020603050405020304" pitchFamily="18" charset="0"/>
                <a:ea typeface="DengXian" panose="02010600030101010101" pitchFamily="2" charset="-122"/>
                <a:cs typeface="Times New Roman" panose="02020603050405020304" pitchFamily="18" charset="0"/>
              </a:rPr>
              <a:t>The word "intent" is used throughout the Restatement of this Subject to denote that </a:t>
            </a:r>
            <a:r>
              <a:rPr lang="en-US" sz="3600" b="1" dirty="0">
                <a:solidFill>
                  <a:srgbClr val="FFFF00"/>
                </a:solidFill>
                <a:effectLst/>
                <a:latin typeface="Times New Roman" panose="02020603050405020304" pitchFamily="18" charset="0"/>
                <a:ea typeface="DengXian" panose="02010600030101010101" pitchFamily="2" charset="-122"/>
                <a:cs typeface="Times New Roman" panose="02020603050405020304" pitchFamily="18" charset="0"/>
              </a:rPr>
              <a:t>the actor desires to cause consequences of his act, or that he believes that the consequences are substantially certain to result from it</a:t>
            </a:r>
            <a:r>
              <a:rPr lang="en-US" sz="3600" b="1" dirty="0">
                <a:effectLst/>
                <a:latin typeface="Times New Roman" panose="02020603050405020304" pitchFamily="18" charset="0"/>
                <a:ea typeface="DengXian" panose="02010600030101010101" pitchFamily="2" charset="-122"/>
                <a:cs typeface="Times New Roman" panose="02020603050405020304" pitchFamily="18" charset="0"/>
              </a:rPr>
              <a:t>.</a:t>
            </a:r>
            <a:r>
              <a:rPr lang="en-US" sz="3600" dirty="0">
                <a:effectLst/>
                <a:latin typeface="Times New Roman" panose="02020603050405020304" pitchFamily="18" charset="0"/>
                <a:ea typeface="DengXian" panose="02010600030101010101" pitchFamily="2" charset="-122"/>
                <a:cs typeface="Times New Roman" panose="02020603050405020304" pitchFamily="18" charset="0"/>
              </a:rPr>
              <a:t> </a:t>
            </a:r>
            <a:endParaRPr lang="en-US" sz="3600" dirty="0">
              <a:effectLst/>
              <a:latin typeface="Calibri" panose="020F0502020204030204" pitchFamily="34" charset="0"/>
              <a:ea typeface="DengXian" panose="02010600030101010101" pitchFamily="2" charset="-122"/>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9C8CF465-53C5-FD69-56E9-7C4FC6B656DC}"/>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C7B2802F-8978-E1A3-52AD-74D2C4333498}"/>
              </a:ext>
            </a:extLst>
          </p:cNvPr>
          <p:cNvSpPr>
            <a:spLocks noGrp="1"/>
          </p:cNvSpPr>
          <p:nvPr>
            <p:ph type="sldNum" sz="quarter" idx="12"/>
          </p:nvPr>
        </p:nvSpPr>
        <p:spPr/>
        <p:txBody>
          <a:bodyPr/>
          <a:lstStyle/>
          <a:p>
            <a:pPr>
              <a:defRPr/>
            </a:pPr>
            <a:fld id="{7184E9B6-9184-4F3C-AAE8-7813CABE034C}" type="slidenum">
              <a:rPr lang="en-US" smtClean="0"/>
              <a:pPr>
                <a:defRPr/>
              </a:pPr>
              <a:t>22</a:t>
            </a:fld>
            <a:endParaRPr lang="en-US"/>
          </a:p>
        </p:txBody>
      </p:sp>
    </p:spTree>
    <p:extLst>
      <p:ext uri="{BB962C8B-B14F-4D97-AF65-F5344CB8AC3E}">
        <p14:creationId xmlns:p14="http://schemas.microsoft.com/office/powerpoint/2010/main" val="18286298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1F229F-7922-2D91-112E-7592F06789B6}"/>
              </a:ext>
            </a:extLst>
          </p:cNvPr>
          <p:cNvSpPr>
            <a:spLocks noGrp="1"/>
          </p:cNvSpPr>
          <p:nvPr>
            <p:ph type="title"/>
          </p:nvPr>
        </p:nvSpPr>
        <p:spPr/>
        <p:txBody>
          <a:bodyPr/>
          <a:lstStyle/>
          <a:p>
            <a:pPr algn="l"/>
            <a:r>
              <a:rPr lang="en-US" sz="2800" b="1" i="0" u="none" strike="noStrike" baseline="0" dirty="0"/>
              <a:t>The Standard by Which Negligence Is Determined</a:t>
            </a:r>
            <a:br>
              <a:rPr lang="en-US" sz="2800" b="1" i="0" u="none" strike="noStrike" baseline="0" dirty="0"/>
            </a:br>
            <a:r>
              <a:rPr lang="en-US" sz="2800" b="1" i="0" u="none" strike="noStrike" baseline="0" dirty="0"/>
              <a:t>Restatement 2d Torts</a:t>
            </a:r>
            <a:endParaRPr lang="en-US" sz="2800" dirty="0"/>
          </a:p>
        </p:txBody>
      </p:sp>
      <p:sp>
        <p:nvSpPr>
          <p:cNvPr id="3" name="Content Placeholder 2">
            <a:extLst>
              <a:ext uri="{FF2B5EF4-FFF2-40B4-BE49-F238E27FC236}">
                <a16:creationId xmlns:a16="http://schemas.microsoft.com/office/drawing/2014/main" id="{941CAABE-8321-CE1D-3610-7549D0C852F7}"/>
              </a:ext>
            </a:extLst>
          </p:cNvPr>
          <p:cNvSpPr>
            <a:spLocks noGrp="1"/>
          </p:cNvSpPr>
          <p:nvPr>
            <p:ph idx="1"/>
          </p:nvPr>
        </p:nvSpPr>
        <p:spPr/>
        <p:txBody>
          <a:bodyPr/>
          <a:lstStyle/>
          <a:p>
            <a:r>
              <a:rPr lang="en-US" sz="2800" b="1" i="0" u="none" strike="noStrike" baseline="0" dirty="0">
                <a:latin typeface="Georgia" panose="02040502050405020303" pitchFamily="18" charset="0"/>
              </a:rPr>
              <a:t>§  283 Conduct of a Reasonable Man: the Standard</a:t>
            </a:r>
          </a:p>
          <a:p>
            <a:r>
              <a:rPr lang="en-US" sz="2800" b="1" i="0" u="none" strike="noStrike" baseline="0" dirty="0">
                <a:latin typeface="Georgia" panose="02040502050405020303" pitchFamily="18" charset="0"/>
              </a:rPr>
              <a:t> </a:t>
            </a:r>
          </a:p>
          <a:p>
            <a:r>
              <a:rPr lang="en-US" sz="2800" b="1" i="0" u="none" strike="noStrike" baseline="0" dirty="0">
                <a:latin typeface="Georgia" panose="02040502050405020303" pitchFamily="18" charset="0"/>
              </a:rPr>
              <a:t>Unless the actor is a child, the </a:t>
            </a:r>
            <a:r>
              <a:rPr lang="en-US" sz="2800" b="1" i="0" u="none" strike="noStrike" baseline="0" dirty="0">
                <a:solidFill>
                  <a:srgbClr val="FFFF00"/>
                </a:solidFill>
                <a:latin typeface="Georgia" panose="02040502050405020303" pitchFamily="18" charset="0"/>
              </a:rPr>
              <a:t>standard of conduct</a:t>
            </a:r>
            <a:r>
              <a:rPr lang="en-US" sz="2800" b="1" i="0" u="none" strike="noStrike" baseline="0" dirty="0">
                <a:latin typeface="Georgia" panose="02040502050405020303" pitchFamily="18" charset="0"/>
              </a:rPr>
              <a:t> to which he must conform to avoid being negligent is that </a:t>
            </a:r>
            <a:r>
              <a:rPr lang="en-US" sz="2800" b="1" i="0" u="sng" strike="noStrike" baseline="0" dirty="0">
                <a:latin typeface="Georgia" panose="02040502050405020303" pitchFamily="18" charset="0"/>
              </a:rPr>
              <a:t>of </a:t>
            </a:r>
            <a:r>
              <a:rPr lang="en-US" sz="2800" b="1" i="0" u="sng" strike="noStrike" baseline="0" dirty="0">
                <a:solidFill>
                  <a:srgbClr val="FFFF00"/>
                </a:solidFill>
                <a:latin typeface="Georgia" panose="02040502050405020303" pitchFamily="18" charset="0"/>
              </a:rPr>
              <a:t>a reasonable man under like circumstances</a:t>
            </a:r>
            <a:r>
              <a:rPr lang="en-US" sz="2800" b="1" i="0" u="none" strike="noStrike" baseline="0" dirty="0">
                <a:latin typeface="Georgia" panose="02040502050405020303" pitchFamily="18" charset="0"/>
              </a:rPr>
              <a:t>.</a:t>
            </a:r>
          </a:p>
          <a:p>
            <a:endParaRPr lang="en-US" sz="2800" b="1" i="0" u="none" strike="noStrike" baseline="0" dirty="0">
              <a:latin typeface="Georgia" panose="02040502050405020303" pitchFamily="18" charset="0"/>
            </a:endParaRPr>
          </a:p>
        </p:txBody>
      </p:sp>
      <p:sp>
        <p:nvSpPr>
          <p:cNvPr id="4" name="Footer Placeholder 3">
            <a:extLst>
              <a:ext uri="{FF2B5EF4-FFF2-40B4-BE49-F238E27FC236}">
                <a16:creationId xmlns:a16="http://schemas.microsoft.com/office/drawing/2014/main" id="{30ABB309-3FA0-F26D-911D-BF4A22E5DB6D}"/>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ACDB2CB7-7BB8-B918-5FD1-7214012FE35C}"/>
              </a:ext>
            </a:extLst>
          </p:cNvPr>
          <p:cNvSpPr>
            <a:spLocks noGrp="1"/>
          </p:cNvSpPr>
          <p:nvPr>
            <p:ph type="sldNum" sz="quarter" idx="12"/>
          </p:nvPr>
        </p:nvSpPr>
        <p:spPr/>
        <p:txBody>
          <a:bodyPr/>
          <a:lstStyle/>
          <a:p>
            <a:pPr>
              <a:defRPr/>
            </a:pPr>
            <a:fld id="{7184E9B6-9184-4F3C-AAE8-7813CABE034C}" type="slidenum">
              <a:rPr lang="en-US" smtClean="0"/>
              <a:pPr>
                <a:defRPr/>
              </a:pPr>
              <a:t>23</a:t>
            </a:fld>
            <a:endParaRPr lang="en-US"/>
          </a:p>
        </p:txBody>
      </p:sp>
    </p:spTree>
    <p:extLst>
      <p:ext uri="{BB962C8B-B14F-4D97-AF65-F5344CB8AC3E}">
        <p14:creationId xmlns:p14="http://schemas.microsoft.com/office/powerpoint/2010/main" val="1534850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1F229F-7922-2D91-112E-7592F06789B6}"/>
              </a:ext>
            </a:extLst>
          </p:cNvPr>
          <p:cNvSpPr>
            <a:spLocks noGrp="1"/>
          </p:cNvSpPr>
          <p:nvPr>
            <p:ph type="title"/>
          </p:nvPr>
        </p:nvSpPr>
        <p:spPr/>
        <p:txBody>
          <a:bodyPr/>
          <a:lstStyle/>
          <a:p>
            <a:pPr algn="l"/>
            <a:r>
              <a:rPr lang="en-US" sz="2800" b="1" i="0" u="none" strike="noStrike" baseline="0" dirty="0"/>
              <a:t>The Standard by Which Negligence Is Determined</a:t>
            </a:r>
            <a:br>
              <a:rPr lang="en-US" sz="2800" b="1" i="0" u="none" strike="noStrike" baseline="0" dirty="0"/>
            </a:br>
            <a:r>
              <a:rPr lang="en-US" sz="2800" b="1" i="0" u="none" strike="noStrike" baseline="0" dirty="0"/>
              <a:t>Restatement 2d Torts</a:t>
            </a:r>
            <a:endParaRPr lang="en-US" sz="2800" dirty="0"/>
          </a:p>
        </p:txBody>
      </p:sp>
      <p:sp>
        <p:nvSpPr>
          <p:cNvPr id="3" name="Content Placeholder 2">
            <a:extLst>
              <a:ext uri="{FF2B5EF4-FFF2-40B4-BE49-F238E27FC236}">
                <a16:creationId xmlns:a16="http://schemas.microsoft.com/office/drawing/2014/main" id="{941CAABE-8321-CE1D-3610-7549D0C852F7}"/>
              </a:ext>
            </a:extLst>
          </p:cNvPr>
          <p:cNvSpPr>
            <a:spLocks noGrp="1"/>
          </p:cNvSpPr>
          <p:nvPr>
            <p:ph idx="1"/>
          </p:nvPr>
        </p:nvSpPr>
        <p:spPr/>
        <p:txBody>
          <a:bodyPr/>
          <a:lstStyle/>
          <a:p>
            <a:r>
              <a:rPr lang="en-US" sz="2800" b="1" i="0" u="none" strike="noStrike" baseline="0" dirty="0">
                <a:latin typeface="Georgia" panose="02040502050405020303" pitchFamily="18" charset="0"/>
              </a:rPr>
              <a:t>§  283 Conduct of a Reasonable Man: the Standard</a:t>
            </a:r>
          </a:p>
          <a:p>
            <a:r>
              <a:rPr lang="en-US" sz="2800" b="1" i="0" u="none" strike="noStrike" baseline="0" dirty="0">
                <a:latin typeface="Georgia" panose="02040502050405020303" pitchFamily="18" charset="0"/>
              </a:rPr>
              <a:t>  Where an act is one which a reasonable man would recognize as involving a risk of harm to another, the risk is unreasonable and the act is negligent if </a:t>
            </a:r>
            <a:r>
              <a:rPr lang="en-US" sz="2800" b="1" i="0" u="none" strike="noStrike" baseline="0" dirty="0">
                <a:solidFill>
                  <a:srgbClr val="FFFF00"/>
                </a:solidFill>
                <a:latin typeface="Georgia" panose="02040502050405020303" pitchFamily="18" charset="0"/>
              </a:rPr>
              <a:t>the risk </a:t>
            </a:r>
            <a:r>
              <a:rPr lang="en-US" sz="2800" b="1" i="0" u="none" strike="noStrike" baseline="0" dirty="0">
                <a:latin typeface="Georgia" panose="02040502050405020303" pitchFamily="18" charset="0"/>
              </a:rPr>
              <a:t>is of such magnitude as to </a:t>
            </a:r>
            <a:r>
              <a:rPr lang="en-US" sz="2800" b="1" i="0" u="none" strike="noStrike" baseline="0" dirty="0">
                <a:solidFill>
                  <a:srgbClr val="FFFF00"/>
                </a:solidFill>
                <a:latin typeface="Georgia" panose="02040502050405020303" pitchFamily="18" charset="0"/>
              </a:rPr>
              <a:t>outweigh</a:t>
            </a:r>
            <a:r>
              <a:rPr lang="en-US" sz="2800" b="1" i="0" u="none" strike="noStrike" baseline="0" dirty="0">
                <a:latin typeface="Georgia" panose="02040502050405020303" pitchFamily="18" charset="0"/>
              </a:rPr>
              <a:t> what the law regards as the </a:t>
            </a:r>
            <a:r>
              <a:rPr lang="en-US" sz="2800" b="1" i="0" u="none" strike="noStrike" baseline="0" dirty="0">
                <a:solidFill>
                  <a:srgbClr val="FFFF00"/>
                </a:solidFill>
                <a:latin typeface="Georgia" panose="02040502050405020303" pitchFamily="18" charset="0"/>
              </a:rPr>
              <a:t>utility of the act </a:t>
            </a:r>
            <a:r>
              <a:rPr lang="en-US" sz="2800" b="1" i="0" u="none" strike="noStrike" baseline="0" dirty="0">
                <a:latin typeface="Georgia" panose="02040502050405020303" pitchFamily="18" charset="0"/>
              </a:rPr>
              <a:t>or the particular manner in which it is done.</a:t>
            </a:r>
          </a:p>
          <a:p>
            <a:pPr marL="0" indent="0">
              <a:buNone/>
            </a:pPr>
            <a:endParaRPr lang="en-US" sz="2800" b="1" i="0" u="none" strike="noStrike" baseline="0" dirty="0">
              <a:latin typeface="Georgia" panose="02040502050405020303" pitchFamily="18" charset="0"/>
            </a:endParaRPr>
          </a:p>
          <a:p>
            <a:endParaRPr lang="en-US" sz="2800" b="1" i="0" u="none" strike="noStrike" baseline="0" dirty="0">
              <a:latin typeface="Georgia" panose="02040502050405020303" pitchFamily="18" charset="0"/>
            </a:endParaRPr>
          </a:p>
        </p:txBody>
      </p:sp>
      <p:sp>
        <p:nvSpPr>
          <p:cNvPr id="4" name="Footer Placeholder 3">
            <a:extLst>
              <a:ext uri="{FF2B5EF4-FFF2-40B4-BE49-F238E27FC236}">
                <a16:creationId xmlns:a16="http://schemas.microsoft.com/office/drawing/2014/main" id="{30ABB309-3FA0-F26D-911D-BF4A22E5DB6D}"/>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ACDB2CB7-7BB8-B918-5FD1-7214012FE35C}"/>
              </a:ext>
            </a:extLst>
          </p:cNvPr>
          <p:cNvSpPr>
            <a:spLocks noGrp="1"/>
          </p:cNvSpPr>
          <p:nvPr>
            <p:ph type="sldNum" sz="quarter" idx="12"/>
          </p:nvPr>
        </p:nvSpPr>
        <p:spPr/>
        <p:txBody>
          <a:bodyPr/>
          <a:lstStyle/>
          <a:p>
            <a:pPr>
              <a:defRPr/>
            </a:pPr>
            <a:fld id="{7184E9B6-9184-4F3C-AAE8-7813CABE034C}" type="slidenum">
              <a:rPr lang="en-US" smtClean="0"/>
              <a:pPr>
                <a:defRPr/>
              </a:pPr>
              <a:t>24</a:t>
            </a:fld>
            <a:endParaRPr lang="en-US"/>
          </a:p>
        </p:txBody>
      </p:sp>
    </p:spTree>
    <p:extLst>
      <p:ext uri="{BB962C8B-B14F-4D97-AF65-F5344CB8AC3E}">
        <p14:creationId xmlns:p14="http://schemas.microsoft.com/office/powerpoint/2010/main" val="17381283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FED8B-EC89-311A-593B-DF5DC2A5139D}"/>
              </a:ext>
            </a:extLst>
          </p:cNvPr>
          <p:cNvSpPr>
            <a:spLocks noGrp="1"/>
          </p:cNvSpPr>
          <p:nvPr>
            <p:ph type="title"/>
          </p:nvPr>
        </p:nvSpPr>
        <p:spPr/>
        <p:txBody>
          <a:bodyPr/>
          <a:lstStyle/>
          <a:p>
            <a:pPr algn="l"/>
            <a:r>
              <a:rPr lang="en-US" sz="3200" dirty="0">
                <a:latin typeface="Georgia" panose="02040502050405020303" pitchFamily="18" charset="0"/>
              </a:rPr>
              <a:t>Restatement of Torts 3rd (2015)</a:t>
            </a:r>
            <a:br>
              <a:rPr lang="en-US" sz="3200" dirty="0">
                <a:latin typeface="Georgia" panose="02040502050405020303" pitchFamily="18" charset="0"/>
              </a:rPr>
            </a:br>
            <a:r>
              <a:rPr lang="en-US" sz="3200" dirty="0">
                <a:latin typeface="Georgia" panose="02040502050405020303" pitchFamily="18" charset="0"/>
              </a:rPr>
              <a:t>Negligence § 3</a:t>
            </a:r>
            <a:endParaRPr lang="en-US" sz="3200" dirty="0"/>
          </a:p>
        </p:txBody>
      </p:sp>
      <p:sp>
        <p:nvSpPr>
          <p:cNvPr id="3" name="Content Placeholder 2">
            <a:extLst>
              <a:ext uri="{FF2B5EF4-FFF2-40B4-BE49-F238E27FC236}">
                <a16:creationId xmlns:a16="http://schemas.microsoft.com/office/drawing/2014/main" id="{2A37FCFB-96FE-7A6F-0C58-3B89A3113A83}"/>
              </a:ext>
            </a:extLst>
          </p:cNvPr>
          <p:cNvSpPr>
            <a:spLocks noGrp="1"/>
          </p:cNvSpPr>
          <p:nvPr>
            <p:ph idx="1"/>
          </p:nvPr>
        </p:nvSpPr>
        <p:spPr>
          <a:xfrm>
            <a:off x="152400" y="1295400"/>
            <a:ext cx="8991600" cy="4835525"/>
          </a:xfrm>
        </p:spPr>
        <p:txBody>
          <a:bodyPr/>
          <a:lstStyle/>
          <a:p>
            <a:pPr marL="63500" marR="63500" algn="ctr">
              <a:lnSpc>
                <a:spcPct val="107000"/>
              </a:lnSpc>
              <a:spcBef>
                <a:spcPts val="1000"/>
              </a:spcBef>
              <a:spcAft>
                <a:spcPts val="2000"/>
              </a:spcAft>
            </a:pPr>
            <a:r>
              <a:rPr lang="en-US" sz="2800" b="1" i="0" dirty="0">
                <a:effectLst/>
                <a:latin typeface="Source Sans Pro" panose="020B0503030403020204" pitchFamily="34" charset="0"/>
              </a:rPr>
              <a:t> </a:t>
            </a:r>
            <a:endParaRPr lang="en-US" sz="18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algn="just">
              <a:lnSpc>
                <a:spcPct val="107000"/>
              </a:lnSpc>
              <a:spcBef>
                <a:spcPts val="0"/>
              </a:spcBef>
              <a:spcAft>
                <a:spcPts val="0"/>
              </a:spcAft>
              <a:buFont typeface="+mj-lt"/>
              <a:buAutoNum type="arabicPeriod"/>
            </a:pPr>
            <a:r>
              <a:rPr lang="en-US" sz="2800" b="1" kern="0" dirty="0">
                <a:effectLst/>
                <a:latin typeface="Times New Roman" panose="02020603050405020304" pitchFamily="18" charset="0"/>
                <a:ea typeface="DengXian" panose="02010600030101010101" pitchFamily="2" charset="-122"/>
                <a:cs typeface="Times New Roman" panose="02020603050405020304" pitchFamily="18" charset="0"/>
              </a:rPr>
              <a:t>A person acts negligently if the person does not exercise reasonable care under all the circumstances. </a:t>
            </a:r>
          </a:p>
          <a:p>
            <a:pPr marL="342900" marR="0" lvl="0" indent="-342900" algn="just">
              <a:lnSpc>
                <a:spcPct val="107000"/>
              </a:lnSpc>
              <a:spcBef>
                <a:spcPts val="0"/>
              </a:spcBef>
              <a:spcAft>
                <a:spcPts val="0"/>
              </a:spcAft>
              <a:buFont typeface="+mj-lt"/>
              <a:buAutoNum type="arabicPeriod"/>
            </a:pPr>
            <a:r>
              <a:rPr lang="en-US" sz="2800" b="1" kern="0" dirty="0">
                <a:effectLst/>
                <a:latin typeface="Times New Roman" panose="02020603050405020304" pitchFamily="18" charset="0"/>
                <a:ea typeface="DengXian" panose="02010600030101010101" pitchFamily="2" charset="-122"/>
                <a:cs typeface="Times New Roman" panose="02020603050405020304" pitchFamily="18" charset="0"/>
              </a:rPr>
              <a:t>Primary factors to consider in ascertaining whether the person’s conduct lacks reasonable care are the foreseeable likelihood that the person’s conduct will result in harm, the foreseeable severity of any harm that may ensue, and the burden of precautions to eliminate or reduce the risk of harm.</a:t>
            </a:r>
            <a:endParaRPr lang="en-US" sz="2800" kern="100" dirty="0">
              <a:effectLst/>
              <a:latin typeface="Calibri" panose="020F0502020204030204" pitchFamily="34" charset="0"/>
              <a:ea typeface="DengXian" panose="02010600030101010101" pitchFamily="2" charset="-122"/>
              <a:cs typeface="Times New Roman" panose="02020603050405020304" pitchFamily="18" charset="0"/>
            </a:endParaRPr>
          </a:p>
          <a:p>
            <a:pPr algn="l" fontAlgn="base">
              <a:buFont typeface="Arial" panose="020B0604020202020204" pitchFamily="34" charset="0"/>
              <a:buChar char="•"/>
            </a:pPr>
            <a:endParaRPr lang="en-US" sz="2800" b="0" i="0" dirty="0">
              <a:effectLst/>
              <a:latin typeface="Source Sans Pro" panose="020B0503030403020204" pitchFamily="34" charset="0"/>
            </a:endParaRPr>
          </a:p>
        </p:txBody>
      </p:sp>
      <p:sp>
        <p:nvSpPr>
          <p:cNvPr id="4" name="Footer Placeholder 3">
            <a:extLst>
              <a:ext uri="{FF2B5EF4-FFF2-40B4-BE49-F238E27FC236}">
                <a16:creationId xmlns:a16="http://schemas.microsoft.com/office/drawing/2014/main" id="{26935680-7313-6329-9241-A0C60EA7ECEB}"/>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DBB91D45-B95C-2C9A-142E-62915E9923C9}"/>
              </a:ext>
            </a:extLst>
          </p:cNvPr>
          <p:cNvSpPr>
            <a:spLocks noGrp="1"/>
          </p:cNvSpPr>
          <p:nvPr>
            <p:ph type="sldNum" sz="quarter" idx="12"/>
          </p:nvPr>
        </p:nvSpPr>
        <p:spPr/>
        <p:txBody>
          <a:bodyPr/>
          <a:lstStyle/>
          <a:p>
            <a:pPr>
              <a:defRPr/>
            </a:pPr>
            <a:fld id="{7184E9B6-9184-4F3C-AAE8-7813CABE034C}" type="slidenum">
              <a:rPr lang="en-US" smtClean="0"/>
              <a:pPr>
                <a:defRPr/>
              </a:pPr>
              <a:t>25</a:t>
            </a:fld>
            <a:endParaRPr lang="en-US"/>
          </a:p>
        </p:txBody>
      </p:sp>
    </p:spTree>
    <p:extLst>
      <p:ext uri="{BB962C8B-B14F-4D97-AF65-F5344CB8AC3E}">
        <p14:creationId xmlns:p14="http://schemas.microsoft.com/office/powerpoint/2010/main" val="12513436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261E0-9E0F-82F1-F9ED-985C02F4EED1}"/>
              </a:ext>
            </a:extLst>
          </p:cNvPr>
          <p:cNvSpPr>
            <a:spLocks noGrp="1"/>
          </p:cNvSpPr>
          <p:nvPr>
            <p:ph type="title"/>
          </p:nvPr>
        </p:nvSpPr>
        <p:spPr/>
        <p:txBody>
          <a:bodyPr/>
          <a:lstStyle/>
          <a:p>
            <a:r>
              <a:rPr lang="en-US" sz="4400" kern="0" dirty="0">
                <a:solidFill>
                  <a:schemeClr val="tx1"/>
                </a:solidFill>
                <a:effectLst/>
                <a:latin typeface="Georgia" panose="02040502050405020303" pitchFamily="18" charset="0"/>
                <a:ea typeface="DengXian" panose="02010600030101010101" pitchFamily="2" charset="-122"/>
                <a:cs typeface="Georgia" panose="02040502050405020303" pitchFamily="18" charset="0"/>
              </a:rPr>
              <a:t>§ 7 Duty</a:t>
            </a:r>
            <a:br>
              <a:rPr lang="en-US" sz="4400" kern="100" dirty="0">
                <a:effectLst/>
                <a:latin typeface="Calibri" panose="020F0502020204030204" pitchFamily="34" charset="0"/>
                <a:ea typeface="DengXian" panose="02010600030101010101" pitchFamily="2" charset="-122"/>
                <a:cs typeface="Times New Roman" panose="02020603050405020304" pitchFamily="18" charset="0"/>
              </a:rPr>
            </a:br>
            <a:r>
              <a:rPr lang="en-US" sz="4400" kern="100" dirty="0">
                <a:effectLst/>
                <a:latin typeface="Calibri" panose="020F0502020204030204" pitchFamily="34" charset="0"/>
                <a:ea typeface="DengXian" panose="02010600030101010101" pitchFamily="2" charset="-122"/>
                <a:cs typeface="Times New Roman" panose="02020603050405020304" pitchFamily="18" charset="0"/>
              </a:rPr>
              <a:t>Restatement 3</a:t>
            </a:r>
            <a:r>
              <a:rPr lang="en-US" sz="4400" kern="100" baseline="30000" dirty="0">
                <a:effectLst/>
                <a:latin typeface="Calibri" panose="020F0502020204030204" pitchFamily="34" charset="0"/>
                <a:ea typeface="DengXian" panose="02010600030101010101" pitchFamily="2" charset="-122"/>
                <a:cs typeface="Times New Roman" panose="02020603050405020304" pitchFamily="18" charset="0"/>
              </a:rPr>
              <a:t>rd</a:t>
            </a:r>
            <a:r>
              <a:rPr lang="en-US" sz="4400" kern="100" dirty="0">
                <a:effectLst/>
                <a:latin typeface="Calibri" panose="020F0502020204030204" pitchFamily="34" charset="0"/>
                <a:ea typeface="DengXian" panose="02010600030101010101" pitchFamily="2" charset="-122"/>
                <a:cs typeface="Times New Roman" panose="02020603050405020304" pitchFamily="18" charset="0"/>
              </a:rPr>
              <a:t> - Torts</a:t>
            </a:r>
            <a:endParaRPr lang="en-US" dirty="0"/>
          </a:p>
        </p:txBody>
      </p:sp>
      <p:sp>
        <p:nvSpPr>
          <p:cNvPr id="3" name="Content Placeholder 2">
            <a:extLst>
              <a:ext uri="{FF2B5EF4-FFF2-40B4-BE49-F238E27FC236}">
                <a16:creationId xmlns:a16="http://schemas.microsoft.com/office/drawing/2014/main" id="{96708F27-EDAE-8CBF-3C04-9BBFC9AFD6FA}"/>
              </a:ext>
            </a:extLst>
          </p:cNvPr>
          <p:cNvSpPr>
            <a:spLocks noGrp="1"/>
          </p:cNvSpPr>
          <p:nvPr>
            <p:ph idx="1"/>
          </p:nvPr>
        </p:nvSpPr>
        <p:spPr/>
        <p:txBody>
          <a:bodyPr/>
          <a:lstStyle/>
          <a:p>
            <a:pPr marL="127000" marR="0" algn="just">
              <a:lnSpc>
                <a:spcPct val="107000"/>
              </a:lnSpc>
              <a:spcBef>
                <a:spcPts val="0"/>
              </a:spcBef>
              <a:spcAft>
                <a:spcPts val="0"/>
              </a:spcAft>
            </a:pPr>
            <a:r>
              <a:rPr lang="en-US" sz="1800" u="none" strike="noStrike" kern="0" baseline="30000" dirty="0">
                <a:solidFill>
                  <a:srgbClr val="0000FF"/>
                </a:solidFill>
                <a:effectLst/>
                <a:latin typeface="Times New Roman" panose="02020603050405020304" pitchFamily="18" charset="0"/>
                <a:ea typeface="DengXian" panose="02010600030101010101" pitchFamily="2" charset="-122"/>
                <a:cs typeface="Times New Roman" panose="02020603050405020304" pitchFamily="18" charset="0"/>
              </a:rPr>
              <a:t> </a:t>
            </a:r>
            <a:endParaRPr lang="en-US" sz="18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algn="just">
              <a:lnSpc>
                <a:spcPct val="107000"/>
              </a:lnSpc>
              <a:spcBef>
                <a:spcPts val="0"/>
              </a:spcBef>
              <a:spcAft>
                <a:spcPts val="0"/>
              </a:spcAft>
              <a:buFont typeface="+mj-lt"/>
              <a:buAutoNum type="arabicPeriod"/>
            </a:pPr>
            <a:r>
              <a:rPr lang="en-US" sz="2800" b="1" kern="0" dirty="0">
                <a:effectLst/>
                <a:latin typeface="Times New Roman" panose="02020603050405020304" pitchFamily="18" charset="0"/>
                <a:ea typeface="DengXian" panose="02010600030101010101" pitchFamily="2" charset="-122"/>
                <a:cs typeface="Times New Roman" panose="02020603050405020304" pitchFamily="18" charset="0"/>
              </a:rPr>
              <a:t>(a) An actor ordinarily has a duty to exercise reasonable care when the actor’s conduct creates a risk of physical harm.</a:t>
            </a:r>
            <a:endParaRPr lang="en-US" sz="2800"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algn="just">
              <a:lnSpc>
                <a:spcPct val="107000"/>
              </a:lnSpc>
              <a:spcBef>
                <a:spcPts val="0"/>
              </a:spcBef>
              <a:spcAft>
                <a:spcPts val="0"/>
              </a:spcAft>
              <a:buFont typeface="+mj-lt"/>
              <a:buAutoNum type="arabicPeriod"/>
            </a:pPr>
            <a:r>
              <a:rPr lang="en-US" sz="2800" b="1" kern="0" dirty="0">
                <a:effectLst/>
                <a:latin typeface="Times New Roman" panose="02020603050405020304" pitchFamily="18" charset="0"/>
                <a:ea typeface="DengXian" panose="02010600030101010101" pitchFamily="2" charset="-122"/>
                <a:cs typeface="Times New Roman" panose="02020603050405020304" pitchFamily="18" charset="0"/>
              </a:rPr>
              <a:t>(b) In </a:t>
            </a:r>
            <a:r>
              <a:rPr lang="en-US" sz="2800" b="1" u="sng" kern="0" dirty="0">
                <a:effectLst/>
                <a:latin typeface="Times New Roman" panose="02020603050405020304" pitchFamily="18" charset="0"/>
                <a:ea typeface="DengXian" panose="02010600030101010101" pitchFamily="2" charset="-122"/>
                <a:cs typeface="Times New Roman" panose="02020603050405020304" pitchFamily="18" charset="0"/>
              </a:rPr>
              <a:t>exceptional cases</a:t>
            </a:r>
            <a:r>
              <a:rPr lang="en-US" sz="2800" b="1" kern="0" dirty="0">
                <a:effectLst/>
                <a:latin typeface="Times New Roman" panose="02020603050405020304" pitchFamily="18" charset="0"/>
                <a:ea typeface="DengXian" panose="02010600030101010101" pitchFamily="2" charset="-122"/>
                <a:cs typeface="Times New Roman" panose="02020603050405020304" pitchFamily="18" charset="0"/>
              </a:rPr>
              <a:t>, when an articulated countervailing principle or policy warrants denying or limiting liability in a particular class of cases, </a:t>
            </a:r>
            <a:r>
              <a:rPr lang="en-US" sz="2800" b="1" u="sng" kern="0" dirty="0">
                <a:effectLst/>
                <a:latin typeface="Times New Roman" panose="02020603050405020304" pitchFamily="18" charset="0"/>
                <a:ea typeface="DengXian" panose="02010600030101010101" pitchFamily="2" charset="-122"/>
                <a:cs typeface="Times New Roman" panose="02020603050405020304" pitchFamily="18" charset="0"/>
              </a:rPr>
              <a:t>a court may decide that the defendant has no duty </a:t>
            </a:r>
            <a:r>
              <a:rPr lang="en-US" sz="2800" b="1" kern="0" dirty="0">
                <a:effectLst/>
                <a:latin typeface="Times New Roman" panose="02020603050405020304" pitchFamily="18" charset="0"/>
                <a:ea typeface="DengXian" panose="02010600030101010101" pitchFamily="2" charset="-122"/>
                <a:cs typeface="Times New Roman" panose="02020603050405020304" pitchFamily="18" charset="0"/>
              </a:rPr>
              <a:t>or that the </a:t>
            </a:r>
            <a:r>
              <a:rPr lang="en-US" sz="2800" b="1" u="sng" kern="0" dirty="0">
                <a:effectLst/>
                <a:latin typeface="Times New Roman" panose="02020603050405020304" pitchFamily="18" charset="0"/>
                <a:ea typeface="DengXian" panose="02010600030101010101" pitchFamily="2" charset="-122"/>
                <a:cs typeface="Times New Roman" panose="02020603050405020304" pitchFamily="18" charset="0"/>
              </a:rPr>
              <a:t>ordinary duty of reasonable care requires modification</a:t>
            </a:r>
            <a:r>
              <a:rPr lang="en-US" sz="2800" b="1" kern="0" dirty="0">
                <a:effectLst/>
                <a:latin typeface="Times New Roman" panose="02020603050405020304" pitchFamily="18" charset="0"/>
                <a:ea typeface="DengXian" panose="02010600030101010101" pitchFamily="2" charset="-122"/>
                <a:cs typeface="Times New Roman" panose="02020603050405020304" pitchFamily="18" charset="0"/>
              </a:rPr>
              <a:t>.</a:t>
            </a:r>
            <a:endParaRPr lang="en-US" sz="2800" kern="100" dirty="0">
              <a:effectLst/>
              <a:latin typeface="Calibri" panose="020F0502020204030204" pitchFamily="34" charset="0"/>
              <a:ea typeface="DengXian" panose="02010600030101010101" pitchFamily="2" charset="-122"/>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D6FC1701-2A42-2F74-9F9D-52621DA01EB5}"/>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D48A8856-D02D-7A8D-47FD-BEE14D17E516}"/>
              </a:ext>
            </a:extLst>
          </p:cNvPr>
          <p:cNvSpPr>
            <a:spLocks noGrp="1"/>
          </p:cNvSpPr>
          <p:nvPr>
            <p:ph type="sldNum" sz="quarter" idx="12"/>
          </p:nvPr>
        </p:nvSpPr>
        <p:spPr/>
        <p:txBody>
          <a:bodyPr/>
          <a:lstStyle/>
          <a:p>
            <a:pPr>
              <a:defRPr/>
            </a:pPr>
            <a:fld id="{7184E9B6-9184-4F3C-AAE8-7813CABE034C}" type="slidenum">
              <a:rPr lang="en-US" smtClean="0"/>
              <a:pPr>
                <a:defRPr/>
              </a:pPr>
              <a:t>26</a:t>
            </a:fld>
            <a:endParaRPr lang="en-US"/>
          </a:p>
        </p:txBody>
      </p:sp>
    </p:spTree>
    <p:extLst>
      <p:ext uri="{BB962C8B-B14F-4D97-AF65-F5344CB8AC3E}">
        <p14:creationId xmlns:p14="http://schemas.microsoft.com/office/powerpoint/2010/main" val="39456595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5BEFA-4DD1-4EDB-FD20-4E717B25FB2D}"/>
              </a:ext>
            </a:extLst>
          </p:cNvPr>
          <p:cNvSpPr>
            <a:spLocks noGrp="1"/>
          </p:cNvSpPr>
          <p:nvPr>
            <p:ph type="title"/>
          </p:nvPr>
        </p:nvSpPr>
        <p:spPr>
          <a:xfrm>
            <a:off x="457200" y="277813"/>
            <a:ext cx="8229600" cy="1143000"/>
          </a:xfrm>
        </p:spPr>
        <p:txBody>
          <a:bodyPr/>
          <a:lstStyle/>
          <a:p>
            <a:pPr marL="63500" marR="63500" algn="l">
              <a:lnSpc>
                <a:spcPct val="107000"/>
              </a:lnSpc>
              <a:spcBef>
                <a:spcPts val="1000"/>
              </a:spcBef>
              <a:spcAft>
                <a:spcPts val="2000"/>
              </a:spcAft>
            </a:pPr>
            <a:r>
              <a:rPr lang="en-US" sz="3200" dirty="0">
                <a:solidFill>
                  <a:schemeClr val="tx1"/>
                </a:solidFill>
                <a:effectLst/>
                <a:latin typeface="Georgia" panose="02040502050405020303" pitchFamily="18" charset="0"/>
                <a:ea typeface="DengXian" panose="02010600030101010101" pitchFamily="2" charset="-122"/>
                <a:cs typeface="Georgia" panose="02040502050405020303" pitchFamily="18" charset="0"/>
              </a:rPr>
              <a:t>Restatement of Torts, 3</a:t>
            </a:r>
            <a:r>
              <a:rPr lang="en-US" sz="3200" baseline="30000" dirty="0">
                <a:solidFill>
                  <a:schemeClr val="tx1"/>
                </a:solidFill>
                <a:effectLst/>
                <a:latin typeface="Georgia" panose="02040502050405020303" pitchFamily="18" charset="0"/>
                <a:ea typeface="DengXian" panose="02010600030101010101" pitchFamily="2" charset="-122"/>
                <a:cs typeface="Georgia" panose="02040502050405020303" pitchFamily="18" charset="0"/>
              </a:rPr>
              <a:t>rd</a:t>
            </a:r>
            <a:br>
              <a:rPr lang="en-US" sz="3200" dirty="0">
                <a:solidFill>
                  <a:schemeClr val="tx1"/>
                </a:solidFill>
                <a:effectLst/>
                <a:latin typeface="Georgia" panose="02040502050405020303" pitchFamily="18" charset="0"/>
                <a:ea typeface="DengXian" panose="02010600030101010101" pitchFamily="2" charset="-122"/>
                <a:cs typeface="Georgia" panose="02040502050405020303" pitchFamily="18" charset="0"/>
              </a:rPr>
            </a:br>
            <a:r>
              <a:rPr lang="en-US" sz="3200" dirty="0">
                <a:solidFill>
                  <a:schemeClr val="tx1"/>
                </a:solidFill>
                <a:effectLst/>
                <a:latin typeface="Georgia" panose="02040502050405020303" pitchFamily="18" charset="0"/>
                <a:ea typeface="DengXian" panose="02010600030101010101" pitchFamily="2" charset="-122"/>
                <a:cs typeface="Georgia" panose="02040502050405020303" pitchFamily="18" charset="0"/>
              </a:rPr>
              <a:t>§ 40 Duty Based on </a:t>
            </a:r>
            <a:r>
              <a:rPr lang="en-US" sz="3200" dirty="0">
                <a:solidFill>
                  <a:srgbClr val="FFFF00"/>
                </a:solidFill>
                <a:effectLst/>
                <a:latin typeface="Georgia" panose="02040502050405020303" pitchFamily="18" charset="0"/>
                <a:ea typeface="DengXian" panose="02010600030101010101" pitchFamily="2" charset="-122"/>
                <a:cs typeface="Georgia" panose="02040502050405020303" pitchFamily="18" charset="0"/>
              </a:rPr>
              <a:t>Special Relationship </a:t>
            </a:r>
            <a:r>
              <a:rPr lang="en-US" sz="3200" dirty="0">
                <a:solidFill>
                  <a:schemeClr val="tx1"/>
                </a:solidFill>
                <a:effectLst/>
                <a:latin typeface="Georgia" panose="02040502050405020303" pitchFamily="18" charset="0"/>
                <a:ea typeface="DengXian" panose="02010600030101010101" pitchFamily="2" charset="-122"/>
                <a:cs typeface="Georgia" panose="02040502050405020303" pitchFamily="18" charset="0"/>
              </a:rPr>
              <a:t>with Another</a:t>
            </a:r>
            <a:endParaRPr lang="en-US" sz="3200" dirty="0">
              <a:solidFill>
                <a:schemeClr val="tx1"/>
              </a:solidFill>
            </a:endParaRPr>
          </a:p>
        </p:txBody>
      </p:sp>
      <p:sp>
        <p:nvSpPr>
          <p:cNvPr id="3" name="Content Placeholder 2">
            <a:extLst>
              <a:ext uri="{FF2B5EF4-FFF2-40B4-BE49-F238E27FC236}">
                <a16:creationId xmlns:a16="http://schemas.microsoft.com/office/drawing/2014/main" id="{03044CE5-43CE-4DAB-3FCC-1ABBBC0ECF25}"/>
              </a:ext>
            </a:extLst>
          </p:cNvPr>
          <p:cNvSpPr>
            <a:spLocks noGrp="1"/>
          </p:cNvSpPr>
          <p:nvPr>
            <p:ph idx="1"/>
          </p:nvPr>
        </p:nvSpPr>
        <p:spPr>
          <a:xfrm>
            <a:off x="0" y="1524000"/>
            <a:ext cx="8991600" cy="4606925"/>
          </a:xfrm>
        </p:spPr>
        <p:txBody>
          <a:bodyPr/>
          <a:lstStyle/>
          <a:p>
            <a:pPr marL="342900" marR="0" lvl="0" indent="-342900" algn="just">
              <a:lnSpc>
                <a:spcPct val="150000"/>
              </a:lnSpc>
              <a:spcBef>
                <a:spcPts val="0"/>
              </a:spcBef>
              <a:spcAft>
                <a:spcPts val="0"/>
              </a:spcAft>
              <a:buFont typeface="+mj-lt"/>
              <a:buAutoNum type="arabicPeriod"/>
            </a:pPr>
            <a:r>
              <a:rPr lang="en-US" sz="1800" b="1" dirty="0">
                <a:effectLst/>
                <a:latin typeface="Times New Roman" panose="02020603050405020304" pitchFamily="18" charset="0"/>
                <a:ea typeface="DengXian" panose="02010600030101010101" pitchFamily="2" charset="-122"/>
                <a:cs typeface="Times New Roman" panose="02020603050405020304" pitchFamily="18" charset="0"/>
              </a:rPr>
              <a:t>(</a:t>
            </a:r>
            <a:r>
              <a:rPr lang="en-US" sz="2400" b="1" dirty="0">
                <a:effectLst/>
                <a:latin typeface="Times New Roman" panose="02020603050405020304" pitchFamily="18" charset="0"/>
                <a:ea typeface="DengXian" panose="02010600030101010101" pitchFamily="2" charset="-122"/>
                <a:cs typeface="Times New Roman" panose="02020603050405020304" pitchFamily="18" charset="0"/>
              </a:rPr>
              <a:t>a) An actor in a special relationship with another owes the other a duty of reasonable care with regard to risks that arise within the scope of the relationship.</a:t>
            </a:r>
            <a:endParaRPr lang="en-US" sz="24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algn="just">
              <a:lnSpc>
                <a:spcPct val="150000"/>
              </a:lnSpc>
              <a:spcBef>
                <a:spcPts val="0"/>
              </a:spcBef>
              <a:spcAft>
                <a:spcPts val="0"/>
              </a:spcAft>
              <a:buFont typeface="+mj-lt"/>
              <a:buAutoNum type="arabicPeriod"/>
            </a:pPr>
            <a:r>
              <a:rPr lang="en-US" sz="2400" b="1" dirty="0">
                <a:effectLst/>
                <a:latin typeface="Times New Roman" panose="02020603050405020304" pitchFamily="18" charset="0"/>
                <a:ea typeface="DengXian" panose="02010600030101010101" pitchFamily="2" charset="-122"/>
                <a:cs typeface="Times New Roman" panose="02020603050405020304" pitchFamily="18" charset="0"/>
              </a:rPr>
              <a:t>(b) Special relationships giving rise to the duty provided in Subsection (a) include:</a:t>
            </a:r>
            <a:endParaRPr lang="en-US" sz="24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algn="just">
              <a:lnSpc>
                <a:spcPct val="150000"/>
              </a:lnSpc>
              <a:spcBef>
                <a:spcPts val="0"/>
              </a:spcBef>
              <a:spcAft>
                <a:spcPts val="0"/>
              </a:spcAft>
              <a:buFont typeface="+mj-lt"/>
              <a:buAutoNum type="arabicPeriod"/>
            </a:pPr>
            <a:r>
              <a:rPr lang="en-US" sz="2400" b="1" dirty="0">
                <a:effectLst/>
                <a:latin typeface="Times New Roman" panose="02020603050405020304" pitchFamily="18" charset="0"/>
                <a:ea typeface="DengXian" panose="02010600030101010101" pitchFamily="2" charset="-122"/>
                <a:cs typeface="Times New Roman" panose="02020603050405020304" pitchFamily="18" charset="0"/>
              </a:rPr>
              <a:t>(1) a common carrier with its passengers,</a:t>
            </a:r>
            <a:endParaRPr lang="en-US" sz="24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algn="just">
              <a:lnSpc>
                <a:spcPct val="150000"/>
              </a:lnSpc>
              <a:spcBef>
                <a:spcPts val="0"/>
              </a:spcBef>
              <a:spcAft>
                <a:spcPts val="0"/>
              </a:spcAft>
              <a:buFont typeface="+mj-lt"/>
              <a:buAutoNum type="arabicPeriod"/>
            </a:pPr>
            <a:r>
              <a:rPr lang="en-US" sz="2400" b="1" dirty="0">
                <a:effectLst/>
                <a:latin typeface="Times New Roman" panose="02020603050405020304" pitchFamily="18" charset="0"/>
                <a:ea typeface="DengXian" panose="02010600030101010101" pitchFamily="2" charset="-122"/>
                <a:cs typeface="Times New Roman" panose="02020603050405020304" pitchFamily="18" charset="0"/>
              </a:rPr>
              <a:t>(2) an innkeeper with its guests,</a:t>
            </a:r>
            <a:endParaRPr lang="en-US" sz="2400" dirty="0">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4" name="Footer Placeholder 3">
            <a:extLst>
              <a:ext uri="{FF2B5EF4-FFF2-40B4-BE49-F238E27FC236}">
                <a16:creationId xmlns:a16="http://schemas.microsoft.com/office/drawing/2014/main" id="{9A82FD13-0C43-7ED1-8105-521788CB0165}"/>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3AC7D0EE-5AE3-BB31-F18B-01E175577BF9}"/>
              </a:ext>
            </a:extLst>
          </p:cNvPr>
          <p:cNvSpPr>
            <a:spLocks noGrp="1"/>
          </p:cNvSpPr>
          <p:nvPr>
            <p:ph type="sldNum" sz="quarter" idx="12"/>
          </p:nvPr>
        </p:nvSpPr>
        <p:spPr/>
        <p:txBody>
          <a:bodyPr/>
          <a:lstStyle/>
          <a:p>
            <a:pPr>
              <a:defRPr/>
            </a:pPr>
            <a:fld id="{7184E9B6-9184-4F3C-AAE8-7813CABE034C}" type="slidenum">
              <a:rPr lang="en-US" smtClean="0"/>
              <a:pPr>
                <a:defRPr/>
              </a:pPr>
              <a:t>27</a:t>
            </a:fld>
            <a:endParaRPr lang="en-US"/>
          </a:p>
        </p:txBody>
      </p:sp>
    </p:spTree>
    <p:extLst>
      <p:ext uri="{BB962C8B-B14F-4D97-AF65-F5344CB8AC3E}">
        <p14:creationId xmlns:p14="http://schemas.microsoft.com/office/powerpoint/2010/main" val="1650314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5BEFA-4DD1-4EDB-FD20-4E717B25FB2D}"/>
              </a:ext>
            </a:extLst>
          </p:cNvPr>
          <p:cNvSpPr>
            <a:spLocks noGrp="1"/>
          </p:cNvSpPr>
          <p:nvPr>
            <p:ph type="title"/>
          </p:nvPr>
        </p:nvSpPr>
        <p:spPr>
          <a:xfrm>
            <a:off x="457200" y="277813"/>
            <a:ext cx="8229600" cy="1143000"/>
          </a:xfrm>
        </p:spPr>
        <p:txBody>
          <a:bodyPr/>
          <a:lstStyle/>
          <a:p>
            <a:pPr marL="63500" marR="63500" algn="l">
              <a:lnSpc>
                <a:spcPct val="107000"/>
              </a:lnSpc>
              <a:spcBef>
                <a:spcPts val="1000"/>
              </a:spcBef>
              <a:spcAft>
                <a:spcPts val="2000"/>
              </a:spcAft>
            </a:pPr>
            <a:r>
              <a:rPr lang="en-US" sz="1800" b="1" dirty="0">
                <a:solidFill>
                  <a:schemeClr val="tx1"/>
                </a:solidFill>
                <a:effectLst/>
                <a:latin typeface="Georgia" panose="02040502050405020303" pitchFamily="18" charset="0"/>
                <a:ea typeface="DengXian" panose="02010600030101010101" pitchFamily="2" charset="-122"/>
                <a:cs typeface="Georgia" panose="02040502050405020303" pitchFamily="18" charset="0"/>
              </a:rPr>
              <a:t>Restatement of Torts, 3</a:t>
            </a:r>
            <a:r>
              <a:rPr lang="en-US" sz="1800" b="1" baseline="30000" dirty="0">
                <a:solidFill>
                  <a:schemeClr val="tx1"/>
                </a:solidFill>
                <a:effectLst/>
                <a:latin typeface="Georgia" panose="02040502050405020303" pitchFamily="18" charset="0"/>
                <a:ea typeface="DengXian" panose="02010600030101010101" pitchFamily="2" charset="-122"/>
                <a:cs typeface="Georgia" panose="02040502050405020303" pitchFamily="18" charset="0"/>
              </a:rPr>
              <a:t>rd</a:t>
            </a:r>
            <a:br>
              <a:rPr lang="en-US" sz="1800" b="1" dirty="0">
                <a:solidFill>
                  <a:schemeClr val="tx1"/>
                </a:solidFill>
                <a:effectLst/>
                <a:latin typeface="Georgia" panose="02040502050405020303" pitchFamily="18" charset="0"/>
                <a:ea typeface="DengXian" panose="02010600030101010101" pitchFamily="2" charset="-122"/>
                <a:cs typeface="Georgia" panose="02040502050405020303" pitchFamily="18" charset="0"/>
              </a:rPr>
            </a:br>
            <a:r>
              <a:rPr lang="en-US" sz="1800" b="1" dirty="0">
                <a:solidFill>
                  <a:schemeClr val="tx1"/>
                </a:solidFill>
                <a:effectLst/>
                <a:latin typeface="Georgia" panose="02040502050405020303" pitchFamily="18" charset="0"/>
                <a:ea typeface="DengXian" panose="02010600030101010101" pitchFamily="2" charset="-122"/>
                <a:cs typeface="Georgia" panose="02040502050405020303" pitchFamily="18" charset="0"/>
              </a:rPr>
              <a:t>§ 40 Duty Based on </a:t>
            </a:r>
            <a:r>
              <a:rPr lang="en-US" sz="1800" b="1" dirty="0">
                <a:solidFill>
                  <a:srgbClr val="FFFF00"/>
                </a:solidFill>
                <a:effectLst/>
                <a:latin typeface="Georgia" panose="02040502050405020303" pitchFamily="18" charset="0"/>
                <a:ea typeface="DengXian" panose="02010600030101010101" pitchFamily="2" charset="-122"/>
                <a:cs typeface="Georgia" panose="02040502050405020303" pitchFamily="18" charset="0"/>
              </a:rPr>
              <a:t>Special Relationship </a:t>
            </a:r>
            <a:r>
              <a:rPr lang="en-US" sz="1800" b="1" dirty="0">
                <a:solidFill>
                  <a:schemeClr val="tx1"/>
                </a:solidFill>
                <a:effectLst/>
                <a:latin typeface="Georgia" panose="02040502050405020303" pitchFamily="18" charset="0"/>
                <a:ea typeface="DengXian" panose="02010600030101010101" pitchFamily="2" charset="-122"/>
                <a:cs typeface="Georgia" panose="02040502050405020303" pitchFamily="18" charset="0"/>
              </a:rPr>
              <a:t>with Another</a:t>
            </a:r>
            <a:endParaRPr lang="en-US" sz="1800" b="1" dirty="0">
              <a:solidFill>
                <a:schemeClr val="tx1"/>
              </a:solidFill>
            </a:endParaRPr>
          </a:p>
        </p:txBody>
      </p:sp>
      <p:sp>
        <p:nvSpPr>
          <p:cNvPr id="3" name="Content Placeholder 2">
            <a:extLst>
              <a:ext uri="{FF2B5EF4-FFF2-40B4-BE49-F238E27FC236}">
                <a16:creationId xmlns:a16="http://schemas.microsoft.com/office/drawing/2014/main" id="{03044CE5-43CE-4DAB-3FCC-1ABBBC0ECF25}"/>
              </a:ext>
            </a:extLst>
          </p:cNvPr>
          <p:cNvSpPr>
            <a:spLocks noGrp="1"/>
          </p:cNvSpPr>
          <p:nvPr>
            <p:ph idx="1"/>
          </p:nvPr>
        </p:nvSpPr>
        <p:spPr>
          <a:xfrm>
            <a:off x="0" y="1143000"/>
            <a:ext cx="8991600" cy="4987925"/>
          </a:xfrm>
        </p:spPr>
        <p:txBody>
          <a:bodyPr/>
          <a:lstStyle/>
          <a:p>
            <a:pPr marL="342900" marR="0" lvl="0" indent="-342900" algn="just">
              <a:lnSpc>
                <a:spcPct val="150000"/>
              </a:lnSpc>
              <a:spcBef>
                <a:spcPts val="0"/>
              </a:spcBef>
              <a:spcAft>
                <a:spcPts val="0"/>
              </a:spcAft>
              <a:buFont typeface="+mj-lt"/>
              <a:buAutoNum type="arabicPeriod"/>
            </a:pPr>
            <a:r>
              <a:rPr lang="en-US" sz="2400" b="1" dirty="0">
                <a:effectLst/>
                <a:latin typeface="Times New Roman" panose="02020603050405020304" pitchFamily="18" charset="0"/>
                <a:ea typeface="DengXian" panose="02010600030101010101" pitchFamily="2" charset="-122"/>
                <a:cs typeface="Times New Roman" panose="02020603050405020304" pitchFamily="18" charset="0"/>
              </a:rPr>
              <a:t>(3) a business or other possessor of land that holds its premises open to the public with those who are lawfully on the premises,</a:t>
            </a:r>
            <a:endParaRPr lang="en-US" sz="24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algn="just">
              <a:lnSpc>
                <a:spcPct val="150000"/>
              </a:lnSpc>
              <a:spcBef>
                <a:spcPts val="0"/>
              </a:spcBef>
              <a:spcAft>
                <a:spcPts val="0"/>
              </a:spcAft>
              <a:buFont typeface="+mj-lt"/>
              <a:buAutoNum type="arabicPeriod"/>
            </a:pPr>
            <a:r>
              <a:rPr lang="en-US" sz="2400" b="1" dirty="0">
                <a:effectLst/>
                <a:latin typeface="Times New Roman" panose="02020603050405020304" pitchFamily="18" charset="0"/>
                <a:ea typeface="DengXian" panose="02010600030101010101" pitchFamily="2" charset="-122"/>
                <a:cs typeface="Times New Roman" panose="02020603050405020304" pitchFamily="18" charset="0"/>
              </a:rPr>
              <a:t>(4) an employer with its employees who, while at work, are:</a:t>
            </a:r>
            <a:endParaRPr lang="en-US" sz="24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algn="just">
              <a:lnSpc>
                <a:spcPct val="150000"/>
              </a:lnSpc>
              <a:spcBef>
                <a:spcPts val="0"/>
              </a:spcBef>
              <a:spcAft>
                <a:spcPts val="0"/>
              </a:spcAft>
              <a:buFont typeface="+mj-lt"/>
              <a:buAutoNum type="arabicPeriod"/>
            </a:pPr>
            <a:r>
              <a:rPr lang="en-US" sz="2400" b="1" dirty="0">
                <a:effectLst/>
                <a:latin typeface="Times New Roman" panose="02020603050405020304" pitchFamily="18" charset="0"/>
                <a:ea typeface="DengXian" panose="02010600030101010101" pitchFamily="2" charset="-122"/>
                <a:cs typeface="Times New Roman" panose="02020603050405020304" pitchFamily="18" charset="0"/>
              </a:rPr>
              <a:t>(a) in imminent danger; or</a:t>
            </a:r>
            <a:endParaRPr lang="en-US" sz="24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algn="just">
              <a:lnSpc>
                <a:spcPct val="107000"/>
              </a:lnSpc>
              <a:spcBef>
                <a:spcPts val="0"/>
              </a:spcBef>
              <a:spcAft>
                <a:spcPts val="0"/>
              </a:spcAft>
              <a:buFont typeface="+mj-lt"/>
              <a:buAutoNum type="arabicPeriod"/>
            </a:pPr>
            <a:endParaRPr lang="en-US" sz="2400" b="1" dirty="0">
              <a:effectLst/>
              <a:latin typeface="Times New Roman" panose="02020603050405020304" pitchFamily="18" charset="0"/>
              <a:ea typeface="DengXian" panose="02010600030101010101" pitchFamily="2" charset="-122"/>
              <a:cs typeface="Times New Roman" panose="02020603050405020304" pitchFamily="18" charset="0"/>
            </a:endParaRPr>
          </a:p>
          <a:p>
            <a:pPr marL="342900" marR="0" lvl="0" indent="-342900" algn="just">
              <a:lnSpc>
                <a:spcPct val="107000"/>
              </a:lnSpc>
              <a:spcBef>
                <a:spcPts val="0"/>
              </a:spcBef>
              <a:spcAft>
                <a:spcPts val="0"/>
              </a:spcAft>
              <a:buFont typeface="+mj-lt"/>
              <a:buAutoNum type="arabicPeriod"/>
            </a:pPr>
            <a:r>
              <a:rPr lang="en-US" sz="2400" b="1" dirty="0">
                <a:effectLst/>
                <a:latin typeface="Times New Roman" panose="02020603050405020304" pitchFamily="18" charset="0"/>
                <a:ea typeface="DengXian" panose="02010600030101010101" pitchFamily="2" charset="-122"/>
                <a:cs typeface="Times New Roman" panose="02020603050405020304" pitchFamily="18" charset="0"/>
              </a:rPr>
              <a:t>(b) injured or ill and thereby rendered helpless,</a:t>
            </a:r>
            <a:endParaRPr lang="en-US" sz="24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algn="just">
              <a:lnSpc>
                <a:spcPct val="107000"/>
              </a:lnSpc>
              <a:spcBef>
                <a:spcPts val="0"/>
              </a:spcBef>
              <a:spcAft>
                <a:spcPts val="0"/>
              </a:spcAft>
              <a:buFont typeface="+mj-lt"/>
              <a:buAutoNum type="arabicPeriod"/>
            </a:pPr>
            <a:r>
              <a:rPr lang="en-US" sz="2400" b="1" dirty="0">
                <a:effectLst/>
                <a:latin typeface="Times New Roman" panose="02020603050405020304" pitchFamily="18" charset="0"/>
                <a:ea typeface="DengXian" panose="02010600030101010101" pitchFamily="2" charset="-122"/>
                <a:cs typeface="Times New Roman" panose="02020603050405020304" pitchFamily="18" charset="0"/>
              </a:rPr>
              <a:t>(5) a school with its students,</a:t>
            </a:r>
            <a:endParaRPr lang="en-US" sz="24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algn="just">
              <a:lnSpc>
                <a:spcPct val="107000"/>
              </a:lnSpc>
              <a:spcBef>
                <a:spcPts val="0"/>
              </a:spcBef>
              <a:spcAft>
                <a:spcPts val="0"/>
              </a:spcAft>
              <a:buFont typeface="+mj-lt"/>
              <a:buAutoNum type="arabicPeriod"/>
            </a:pPr>
            <a:r>
              <a:rPr lang="en-US" sz="2400" b="1" dirty="0">
                <a:effectLst/>
                <a:latin typeface="Times New Roman" panose="02020603050405020304" pitchFamily="18" charset="0"/>
                <a:ea typeface="DengXian" panose="02010600030101010101" pitchFamily="2" charset="-122"/>
                <a:cs typeface="Times New Roman" panose="02020603050405020304" pitchFamily="18" charset="0"/>
              </a:rPr>
              <a:t>(6) a landlord with its tenants, and</a:t>
            </a:r>
            <a:endParaRPr lang="en-US" sz="24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algn="just">
              <a:lnSpc>
                <a:spcPct val="107000"/>
              </a:lnSpc>
              <a:spcBef>
                <a:spcPts val="0"/>
              </a:spcBef>
              <a:spcAft>
                <a:spcPts val="0"/>
              </a:spcAft>
              <a:buFont typeface="+mj-lt"/>
              <a:buAutoNum type="arabicPeriod"/>
            </a:pPr>
            <a:r>
              <a:rPr lang="en-US" sz="2400" b="1" dirty="0">
                <a:effectLst/>
                <a:latin typeface="Times New Roman" panose="02020603050405020304" pitchFamily="18" charset="0"/>
                <a:ea typeface="DengXian" panose="02010600030101010101" pitchFamily="2" charset="-122"/>
                <a:cs typeface="Times New Roman" panose="02020603050405020304" pitchFamily="18" charset="0"/>
              </a:rPr>
              <a:t>(7) a custodian with those in its custody, if:</a:t>
            </a:r>
            <a:endParaRPr lang="en-US" sz="24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algn="just">
              <a:lnSpc>
                <a:spcPct val="107000"/>
              </a:lnSpc>
              <a:spcBef>
                <a:spcPts val="0"/>
              </a:spcBef>
              <a:spcAft>
                <a:spcPts val="0"/>
              </a:spcAft>
              <a:buFont typeface="+mj-lt"/>
              <a:buAutoNum type="arabicPeriod"/>
            </a:pPr>
            <a:r>
              <a:rPr lang="en-US" sz="2400" b="1" dirty="0">
                <a:effectLst/>
                <a:latin typeface="Times New Roman" panose="02020603050405020304" pitchFamily="18" charset="0"/>
                <a:ea typeface="DengXian" panose="02010600030101010101" pitchFamily="2" charset="-122"/>
                <a:cs typeface="Times New Roman" panose="02020603050405020304" pitchFamily="18" charset="0"/>
              </a:rPr>
              <a:t>(a) the custodian is required by law to take custody or voluntarily takes custody of the other; and</a:t>
            </a:r>
            <a:endParaRPr lang="en-US" sz="2400" dirty="0">
              <a:effectLst/>
              <a:latin typeface="Calibri" panose="020F0502020204030204" pitchFamily="34" charset="0"/>
              <a:ea typeface="DengXian" panose="02010600030101010101" pitchFamily="2" charset="-122"/>
              <a:cs typeface="Times New Roman" panose="02020603050405020304" pitchFamily="18" charset="0"/>
            </a:endParaRPr>
          </a:p>
          <a:p>
            <a:pPr marL="342900" marR="0" lvl="0" indent="-342900" algn="just">
              <a:lnSpc>
                <a:spcPct val="107000"/>
              </a:lnSpc>
              <a:spcBef>
                <a:spcPts val="0"/>
              </a:spcBef>
              <a:spcAft>
                <a:spcPts val="0"/>
              </a:spcAft>
              <a:buFont typeface="+mj-lt"/>
              <a:buAutoNum type="arabicPeriod"/>
            </a:pPr>
            <a:r>
              <a:rPr lang="en-US" sz="2400" b="1" dirty="0">
                <a:effectLst/>
                <a:latin typeface="Times New Roman" panose="02020603050405020304" pitchFamily="18" charset="0"/>
                <a:ea typeface="DengXian" panose="02010600030101010101" pitchFamily="2" charset="-122"/>
                <a:cs typeface="Times New Roman" panose="02020603050405020304" pitchFamily="18" charset="0"/>
              </a:rPr>
              <a:t>(b) the custodian has a superior ability to protect the other.</a:t>
            </a:r>
            <a:r>
              <a:rPr lang="en-US" sz="2400" dirty="0">
                <a:effectLst/>
                <a:latin typeface="Times New Roman" panose="02020603050405020304" pitchFamily="18" charset="0"/>
                <a:ea typeface="DengXian" panose="02010600030101010101" pitchFamily="2" charset="-122"/>
                <a:cs typeface="Times New Roman" panose="02020603050405020304" pitchFamily="18" charset="0"/>
              </a:rPr>
              <a:t> </a:t>
            </a:r>
            <a:endParaRPr lang="en-US" sz="2400" dirty="0">
              <a:effectLst/>
              <a:latin typeface="Calibri" panose="020F0502020204030204" pitchFamily="34" charset="0"/>
              <a:ea typeface="DengXian" panose="02010600030101010101" pitchFamily="2" charset="-122"/>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9A82FD13-0C43-7ED1-8105-521788CB0165}"/>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3AC7D0EE-5AE3-BB31-F18B-01E175577BF9}"/>
              </a:ext>
            </a:extLst>
          </p:cNvPr>
          <p:cNvSpPr>
            <a:spLocks noGrp="1"/>
          </p:cNvSpPr>
          <p:nvPr>
            <p:ph type="sldNum" sz="quarter" idx="12"/>
          </p:nvPr>
        </p:nvSpPr>
        <p:spPr/>
        <p:txBody>
          <a:bodyPr/>
          <a:lstStyle/>
          <a:p>
            <a:pPr>
              <a:defRPr/>
            </a:pPr>
            <a:fld id="{7184E9B6-9184-4F3C-AAE8-7813CABE034C}" type="slidenum">
              <a:rPr lang="en-US" smtClean="0"/>
              <a:pPr>
                <a:defRPr/>
              </a:pPr>
              <a:t>28</a:t>
            </a:fld>
            <a:endParaRPr lang="en-US"/>
          </a:p>
        </p:txBody>
      </p:sp>
    </p:spTree>
    <p:extLst>
      <p:ext uri="{BB962C8B-B14F-4D97-AF65-F5344CB8AC3E}">
        <p14:creationId xmlns:p14="http://schemas.microsoft.com/office/powerpoint/2010/main" val="25956538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4AFF2-8741-7178-7CDD-E9AE966D66A9}"/>
              </a:ext>
            </a:extLst>
          </p:cNvPr>
          <p:cNvSpPr>
            <a:spLocks noGrp="1"/>
          </p:cNvSpPr>
          <p:nvPr>
            <p:ph type="title"/>
          </p:nvPr>
        </p:nvSpPr>
        <p:spPr/>
        <p:txBody>
          <a:bodyPr/>
          <a:lstStyle/>
          <a:p>
            <a:pPr algn="l"/>
            <a:r>
              <a:rPr lang="en-US" sz="3600" dirty="0"/>
              <a:t>Restatement 2d – torts</a:t>
            </a:r>
            <a:br>
              <a:rPr lang="en-US" sz="3600" dirty="0"/>
            </a:br>
            <a:r>
              <a:rPr lang="en-US" sz="3600" dirty="0">
                <a:effectLst/>
                <a:latin typeface="Times New Roman" panose="02020603050405020304" pitchFamily="18" charset="0"/>
                <a:ea typeface="DengXian" panose="02010600030101010101" pitchFamily="2" charset="-122"/>
                <a:cs typeface="Times New Roman" panose="02020603050405020304" pitchFamily="18" charset="0"/>
              </a:rPr>
              <a:t>§ 500 Reckless Disregard of Safety Defined </a:t>
            </a:r>
            <a:endParaRPr lang="en-US" sz="3600" dirty="0"/>
          </a:p>
        </p:txBody>
      </p:sp>
      <p:sp>
        <p:nvSpPr>
          <p:cNvPr id="3" name="Content Placeholder 2">
            <a:extLst>
              <a:ext uri="{FF2B5EF4-FFF2-40B4-BE49-F238E27FC236}">
                <a16:creationId xmlns:a16="http://schemas.microsoft.com/office/drawing/2014/main" id="{4BD4BA5C-1531-6226-88EF-7D8AD546BD5B}"/>
              </a:ext>
            </a:extLst>
          </p:cNvPr>
          <p:cNvSpPr>
            <a:spLocks noGrp="1"/>
          </p:cNvSpPr>
          <p:nvPr>
            <p:ph idx="1"/>
          </p:nvPr>
        </p:nvSpPr>
        <p:spPr/>
        <p:txBody>
          <a:bodyPr/>
          <a:lstStyle/>
          <a:p>
            <a:pPr marL="0" marR="0">
              <a:lnSpc>
                <a:spcPct val="107000"/>
              </a:lnSpc>
              <a:spcBef>
                <a:spcPts val="0"/>
              </a:spcBef>
              <a:spcAft>
                <a:spcPts val="0"/>
              </a:spcAft>
            </a:pPr>
            <a:r>
              <a:rPr lang="en-US" sz="1800" dirty="0">
                <a:effectLst/>
                <a:latin typeface="Times New Roman" panose="02020603050405020304" pitchFamily="18" charset="0"/>
                <a:ea typeface="DengXian" panose="02010600030101010101" pitchFamily="2" charset="-122"/>
                <a:cs typeface="Times New Roman" panose="02020603050405020304" pitchFamily="18" charset="0"/>
              </a:rPr>
              <a:t> </a:t>
            </a:r>
            <a:r>
              <a:rPr lang="en-US" sz="2800" dirty="0">
                <a:effectLst/>
                <a:latin typeface="Times New Roman" panose="02020603050405020304" pitchFamily="18" charset="0"/>
                <a:ea typeface="DengXian" panose="02010600030101010101" pitchFamily="2" charset="-122"/>
                <a:cs typeface="Times New Roman" panose="02020603050405020304" pitchFamily="18" charset="0"/>
              </a:rPr>
              <a:t> </a:t>
            </a:r>
            <a:r>
              <a:rPr lang="en-US" sz="2800" b="1" dirty="0">
                <a:effectLst/>
                <a:latin typeface="Times New Roman" panose="02020603050405020304" pitchFamily="18" charset="0"/>
                <a:ea typeface="DengXian" panose="02010600030101010101" pitchFamily="2" charset="-122"/>
                <a:cs typeface="Times New Roman" panose="02020603050405020304" pitchFamily="18" charset="0"/>
              </a:rPr>
              <a:t>The actor's conduct is in reckless disregard of the safety of another if he does an act or intentionally fails to do an act which it is his duty to the other to do, knowing or having reason to know of facts which would lead a reasonable man to realize, not only that his conduct creates an unreasonable risk of physical harm to another, but also that such risk is </a:t>
            </a:r>
            <a:r>
              <a:rPr lang="en-US" sz="2800" b="1" dirty="0">
                <a:solidFill>
                  <a:srgbClr val="FFFF00"/>
                </a:solidFill>
                <a:effectLst/>
                <a:latin typeface="Times New Roman" panose="02020603050405020304" pitchFamily="18" charset="0"/>
                <a:ea typeface="DengXian" panose="02010600030101010101" pitchFamily="2" charset="-122"/>
                <a:cs typeface="Times New Roman" panose="02020603050405020304" pitchFamily="18" charset="0"/>
              </a:rPr>
              <a:t>substantially greater than that which is necessary to make his conduct negligent</a:t>
            </a:r>
            <a:r>
              <a:rPr lang="en-US" sz="2800" b="1" dirty="0">
                <a:effectLst/>
                <a:latin typeface="Times New Roman" panose="02020603050405020304" pitchFamily="18" charset="0"/>
                <a:ea typeface="DengXian" panose="02010600030101010101" pitchFamily="2" charset="-122"/>
                <a:cs typeface="Times New Roman" panose="02020603050405020304" pitchFamily="18" charset="0"/>
              </a:rPr>
              <a:t>.</a:t>
            </a:r>
            <a:endParaRPr lang="en-US" sz="2800" dirty="0">
              <a:effectLst/>
              <a:latin typeface="Calibri" panose="020F0502020204030204" pitchFamily="34" charset="0"/>
              <a:ea typeface="DengXian" panose="02010600030101010101" pitchFamily="2" charset="-122"/>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401070D3-4B79-B67F-7FD1-86627EB11119}"/>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DEB061AE-B80E-F121-BEBB-CAEC9AF5480C}"/>
              </a:ext>
            </a:extLst>
          </p:cNvPr>
          <p:cNvSpPr>
            <a:spLocks noGrp="1"/>
          </p:cNvSpPr>
          <p:nvPr>
            <p:ph type="sldNum" sz="quarter" idx="12"/>
          </p:nvPr>
        </p:nvSpPr>
        <p:spPr/>
        <p:txBody>
          <a:bodyPr/>
          <a:lstStyle/>
          <a:p>
            <a:pPr>
              <a:defRPr/>
            </a:pPr>
            <a:fld id="{7184E9B6-9184-4F3C-AAE8-7813CABE034C}" type="slidenum">
              <a:rPr lang="en-US" smtClean="0"/>
              <a:pPr>
                <a:defRPr/>
              </a:pPr>
              <a:t>29</a:t>
            </a:fld>
            <a:endParaRPr lang="en-US"/>
          </a:p>
        </p:txBody>
      </p:sp>
    </p:spTree>
    <p:extLst>
      <p:ext uri="{BB962C8B-B14F-4D97-AF65-F5344CB8AC3E}">
        <p14:creationId xmlns:p14="http://schemas.microsoft.com/office/powerpoint/2010/main" val="857720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8710F-DD5C-3C12-54B7-7F8234DAC86E}"/>
              </a:ext>
            </a:extLst>
          </p:cNvPr>
          <p:cNvSpPr>
            <a:spLocks noGrp="1"/>
          </p:cNvSpPr>
          <p:nvPr>
            <p:ph type="title"/>
          </p:nvPr>
        </p:nvSpPr>
        <p:spPr>
          <a:xfrm>
            <a:off x="162910" y="122237"/>
            <a:ext cx="8991600" cy="449262"/>
          </a:xfrm>
        </p:spPr>
        <p:txBody>
          <a:bodyPr/>
          <a:lstStyle/>
          <a:p>
            <a:pPr algn="l"/>
            <a:r>
              <a:rPr lang="en-US" sz="2400" dirty="0"/>
              <a:t>The Common Law - </a:t>
            </a:r>
            <a:r>
              <a:rPr lang="en-US" sz="2400" i="1" u="sng" dirty="0">
                <a:solidFill>
                  <a:srgbClr val="1A1A1A"/>
                </a:solidFill>
                <a:effectLst/>
                <a:latin typeface="Georgia" panose="02040502050405020303" pitchFamily="18" charset="0"/>
                <a:ea typeface="DengXian" panose="02010600030101010101" pitchFamily="2" charset="-122"/>
                <a:cs typeface="Times New Roman" panose="02020603050405020304" pitchFamily="18" charset="0"/>
                <a:hlinkClick r:id="rId2"/>
              </a:rPr>
              <a:t>Oliver Wendell Holmes, Jr.</a:t>
            </a:r>
            <a:r>
              <a:rPr lang="en-US" sz="2400" i="1" dirty="0">
                <a:solidFill>
                  <a:srgbClr val="1A1A1A"/>
                </a:solidFill>
                <a:effectLst/>
                <a:latin typeface="Georgia" panose="02040502050405020303" pitchFamily="18" charset="0"/>
                <a:ea typeface="DengXian" panose="02010600030101010101" pitchFamily="2" charset="-122"/>
                <a:cs typeface="Times New Roman" panose="02020603050405020304" pitchFamily="18" charset="0"/>
              </a:rPr>
              <a:t> – </a:t>
            </a:r>
            <a:r>
              <a:rPr lang="en-US" sz="2400" i="1" dirty="0">
                <a:solidFill>
                  <a:srgbClr val="FFFF00"/>
                </a:solidFill>
                <a:effectLst/>
                <a:latin typeface="Georgia" panose="02040502050405020303" pitchFamily="18" charset="0"/>
                <a:ea typeface="DengXian" panose="02010600030101010101" pitchFamily="2" charset="-122"/>
                <a:cs typeface="Times New Roman" panose="02020603050405020304" pitchFamily="18" charset="0"/>
              </a:rPr>
              <a:t>1881</a:t>
            </a:r>
            <a:endParaRPr lang="en-US" sz="3200" dirty="0"/>
          </a:p>
        </p:txBody>
      </p:sp>
      <p:sp>
        <p:nvSpPr>
          <p:cNvPr id="3" name="Content Placeholder 2">
            <a:extLst>
              <a:ext uri="{FF2B5EF4-FFF2-40B4-BE49-F238E27FC236}">
                <a16:creationId xmlns:a16="http://schemas.microsoft.com/office/drawing/2014/main" id="{A091B078-684F-4635-1678-71878F9BE691}"/>
              </a:ext>
            </a:extLst>
          </p:cNvPr>
          <p:cNvSpPr>
            <a:spLocks noGrp="1"/>
          </p:cNvSpPr>
          <p:nvPr>
            <p:ph idx="1"/>
          </p:nvPr>
        </p:nvSpPr>
        <p:spPr>
          <a:xfrm>
            <a:off x="152400" y="571500"/>
            <a:ext cx="8991600" cy="5559426"/>
          </a:xfrm>
        </p:spPr>
        <p:txBody>
          <a:bodyPr/>
          <a:lstStyle/>
          <a:p>
            <a:pPr marL="0" marR="0">
              <a:lnSpc>
                <a:spcPct val="150000"/>
              </a:lnSpc>
              <a:spcBef>
                <a:spcPts val="0"/>
              </a:spcBef>
              <a:spcAft>
                <a:spcPts val="800"/>
              </a:spcAft>
            </a:pPr>
            <a:r>
              <a:rPr lang="en-US" sz="2400" b="1" i="1" dirty="0">
                <a:solidFill>
                  <a:srgbClr val="FFFF00"/>
                </a:solidFill>
                <a:effectLst/>
                <a:latin typeface="Georgia" panose="02040502050405020303" pitchFamily="18" charset="0"/>
                <a:ea typeface="DengXian" panose="02010600030101010101" pitchFamily="2" charset="-122"/>
                <a:cs typeface="Times New Roman" panose="02020603050405020304" pitchFamily="18" charset="0"/>
              </a:rPr>
              <a:t>The life of the law has not been logic: it has been experience</a:t>
            </a:r>
            <a:r>
              <a:rPr lang="en-US" sz="2400" b="1" i="1" dirty="0">
                <a:effectLst/>
                <a:latin typeface="Georgia" panose="02040502050405020303" pitchFamily="18" charset="0"/>
                <a:ea typeface="DengXian" panose="02010600030101010101" pitchFamily="2" charset="-122"/>
                <a:cs typeface="Times New Roman" panose="02020603050405020304" pitchFamily="18" charset="0"/>
              </a:rPr>
              <a:t>. The felt necessities of the time, the prevalent </a:t>
            </a:r>
            <a:r>
              <a:rPr lang="en-US" sz="2400" b="1" i="1" u="none" strike="noStrike" dirty="0">
                <a:effectLst/>
                <a:latin typeface="Georgia" panose="02040502050405020303" pitchFamily="18" charset="0"/>
                <a:ea typeface="DengXian" panose="02010600030101010101" pitchFamily="2" charset="-122"/>
                <a:cs typeface="Times New Roman" panose="02020603050405020304" pitchFamily="18" charset="0"/>
                <a:hlinkClick r:id="rId3">
                  <a:extLst>
                    <a:ext uri="{A12FA001-AC4F-418D-AE19-62706E023703}">
                      <ahyp:hlinkClr xmlns:ahyp="http://schemas.microsoft.com/office/drawing/2018/hyperlinkcolor" val="tx"/>
                    </a:ext>
                  </a:extLst>
                </a:hlinkClick>
              </a:rPr>
              <a:t>moral</a:t>
            </a:r>
            <a:r>
              <a:rPr lang="en-US" sz="2400" b="1" i="1" dirty="0">
                <a:effectLst/>
                <a:latin typeface="Georgia" panose="02040502050405020303" pitchFamily="18" charset="0"/>
                <a:ea typeface="DengXian" panose="02010600030101010101" pitchFamily="2" charset="-122"/>
                <a:cs typeface="Times New Roman" panose="02020603050405020304" pitchFamily="18" charset="0"/>
              </a:rPr>
              <a:t> and political theories, </a:t>
            </a:r>
            <a:r>
              <a:rPr lang="en-US" sz="2400" b="1" i="1" u="none" strike="noStrike" dirty="0">
                <a:effectLst/>
                <a:latin typeface="Georgia" panose="02040502050405020303" pitchFamily="18" charset="0"/>
                <a:ea typeface="DengXian" panose="02010600030101010101" pitchFamily="2" charset="-122"/>
                <a:cs typeface="Times New Roman" panose="02020603050405020304" pitchFamily="18" charset="0"/>
                <a:hlinkClick r:id="rId4">
                  <a:extLst>
                    <a:ext uri="{A12FA001-AC4F-418D-AE19-62706E023703}">
                      <ahyp:hlinkClr xmlns:ahyp="http://schemas.microsoft.com/office/drawing/2018/hyperlinkcolor" val="tx"/>
                    </a:ext>
                  </a:extLst>
                </a:hlinkClick>
              </a:rPr>
              <a:t>intuitions</a:t>
            </a:r>
            <a:r>
              <a:rPr lang="en-US" sz="2400" b="1" i="1" dirty="0">
                <a:effectLst/>
                <a:latin typeface="Georgia" panose="02040502050405020303" pitchFamily="18" charset="0"/>
                <a:ea typeface="DengXian" panose="02010600030101010101" pitchFamily="2" charset="-122"/>
                <a:cs typeface="Times New Roman" panose="02020603050405020304" pitchFamily="18" charset="0"/>
              </a:rPr>
              <a:t> of public policy, avowed or unconscious, even the </a:t>
            </a:r>
            <a:r>
              <a:rPr lang="en-US" sz="2400" b="1" i="1" u="none" strike="noStrike" dirty="0">
                <a:effectLst/>
                <a:latin typeface="Georgia" panose="02040502050405020303" pitchFamily="18" charset="0"/>
                <a:ea typeface="DengXian" panose="02010600030101010101" pitchFamily="2" charset="-122"/>
                <a:cs typeface="Times New Roman" panose="02020603050405020304" pitchFamily="18" charset="0"/>
                <a:hlinkClick r:id="rId5">
                  <a:extLst>
                    <a:ext uri="{A12FA001-AC4F-418D-AE19-62706E023703}">
                      <ahyp:hlinkClr xmlns:ahyp="http://schemas.microsoft.com/office/drawing/2018/hyperlinkcolor" val="tx"/>
                    </a:ext>
                  </a:extLst>
                </a:hlinkClick>
              </a:rPr>
              <a:t>prejudices</a:t>
            </a:r>
            <a:r>
              <a:rPr lang="en-US" sz="2400" b="1" i="1" dirty="0">
                <a:effectLst/>
                <a:latin typeface="Georgia" panose="02040502050405020303" pitchFamily="18" charset="0"/>
                <a:ea typeface="DengXian" panose="02010600030101010101" pitchFamily="2" charset="-122"/>
                <a:cs typeface="Times New Roman" panose="02020603050405020304" pitchFamily="18" charset="0"/>
              </a:rPr>
              <a:t> which judges share with their fellow-men, have had a good deal more to do than the syllogism in determining the rules by which men should be governed. </a:t>
            </a:r>
          </a:p>
        </p:txBody>
      </p:sp>
      <p:sp>
        <p:nvSpPr>
          <p:cNvPr id="4" name="Footer Placeholder 3">
            <a:extLst>
              <a:ext uri="{FF2B5EF4-FFF2-40B4-BE49-F238E27FC236}">
                <a16:creationId xmlns:a16="http://schemas.microsoft.com/office/drawing/2014/main" id="{9512FB4B-BAA1-AD8B-FD88-E76A40767EDE}"/>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34F8EBF8-4C31-3969-ADBA-0B8141D6F9B3}"/>
              </a:ext>
            </a:extLst>
          </p:cNvPr>
          <p:cNvSpPr>
            <a:spLocks noGrp="1"/>
          </p:cNvSpPr>
          <p:nvPr>
            <p:ph type="sldNum" sz="quarter" idx="12"/>
          </p:nvPr>
        </p:nvSpPr>
        <p:spPr/>
        <p:txBody>
          <a:bodyPr/>
          <a:lstStyle/>
          <a:p>
            <a:pPr>
              <a:defRPr/>
            </a:pPr>
            <a:fld id="{7184E9B6-9184-4F3C-AAE8-7813CABE034C}" type="slidenum">
              <a:rPr lang="en-US" smtClean="0"/>
              <a:pPr>
                <a:defRPr/>
              </a:pPr>
              <a:t>3</a:t>
            </a:fld>
            <a:endParaRPr lang="en-US"/>
          </a:p>
        </p:txBody>
      </p:sp>
    </p:spTree>
    <p:extLst>
      <p:ext uri="{BB962C8B-B14F-4D97-AF65-F5344CB8AC3E}">
        <p14:creationId xmlns:p14="http://schemas.microsoft.com/office/powerpoint/2010/main" val="5082199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008AE-7F27-F4E3-6AF6-C03F66CF41B5}"/>
              </a:ext>
            </a:extLst>
          </p:cNvPr>
          <p:cNvSpPr>
            <a:spLocks noGrp="1"/>
          </p:cNvSpPr>
          <p:nvPr>
            <p:ph type="title"/>
          </p:nvPr>
        </p:nvSpPr>
        <p:spPr/>
        <p:txBody>
          <a:bodyPr/>
          <a:lstStyle/>
          <a:p>
            <a:pPr algn="l"/>
            <a:r>
              <a:rPr lang="en-US" sz="3600" dirty="0"/>
              <a:t>Restatement 3</a:t>
            </a:r>
            <a:r>
              <a:rPr lang="en-US" sz="3600" baseline="30000" dirty="0"/>
              <a:t>rd</a:t>
            </a:r>
            <a:r>
              <a:rPr lang="en-US" sz="3600" dirty="0"/>
              <a:t> Torts</a:t>
            </a:r>
            <a:br>
              <a:rPr lang="en-US" sz="3600" dirty="0"/>
            </a:br>
            <a:r>
              <a:rPr lang="en-US" sz="3600" b="1" dirty="0">
                <a:effectLst/>
                <a:latin typeface="Times New Roman" panose="02020603050405020304" pitchFamily="18" charset="0"/>
                <a:ea typeface="DengXian" panose="02010600030101010101" pitchFamily="2" charset="-122"/>
                <a:cs typeface="Times New Roman" panose="02020603050405020304" pitchFamily="18" charset="0"/>
              </a:rPr>
              <a:t>§  18 Battery: Offensive Contact </a:t>
            </a:r>
            <a:endParaRPr lang="en-US" sz="3600" dirty="0"/>
          </a:p>
        </p:txBody>
      </p:sp>
      <p:sp>
        <p:nvSpPr>
          <p:cNvPr id="3" name="Content Placeholder 2">
            <a:extLst>
              <a:ext uri="{FF2B5EF4-FFF2-40B4-BE49-F238E27FC236}">
                <a16:creationId xmlns:a16="http://schemas.microsoft.com/office/drawing/2014/main" id="{60F740DD-A001-65B5-BBB8-8D22DCC76828}"/>
              </a:ext>
            </a:extLst>
          </p:cNvPr>
          <p:cNvSpPr>
            <a:spLocks noGrp="1"/>
          </p:cNvSpPr>
          <p:nvPr>
            <p:ph idx="1"/>
          </p:nvPr>
        </p:nvSpPr>
        <p:spPr/>
        <p:txBody>
          <a:bodyPr/>
          <a:lstStyle/>
          <a:p>
            <a:pPr marL="0" marR="0">
              <a:lnSpc>
                <a:spcPct val="150000"/>
              </a:lnSpc>
              <a:spcBef>
                <a:spcPts val="0"/>
              </a:spcBef>
              <a:spcAft>
                <a:spcPts val="0"/>
              </a:spcAft>
            </a:pPr>
            <a:r>
              <a:rPr lang="en-US" sz="2800" dirty="0">
                <a:effectLst/>
                <a:latin typeface="Times New Roman" panose="02020603050405020304" pitchFamily="18" charset="0"/>
                <a:ea typeface="DengXian" panose="02010600030101010101" pitchFamily="2" charset="-122"/>
                <a:cs typeface="Times New Roman" panose="02020603050405020304" pitchFamily="18" charset="0"/>
              </a:rPr>
              <a:t>  </a:t>
            </a:r>
            <a:r>
              <a:rPr lang="en-US" sz="2800" b="1" dirty="0">
                <a:effectLst/>
                <a:latin typeface="Times New Roman" panose="02020603050405020304" pitchFamily="18" charset="0"/>
                <a:ea typeface="DengXian" panose="02010600030101010101" pitchFamily="2" charset="-122"/>
                <a:cs typeface="Times New Roman" panose="02020603050405020304" pitchFamily="18" charset="0"/>
              </a:rPr>
              <a:t>(1)  An actor is subject to liability to another for battery if</a:t>
            </a:r>
            <a:r>
              <a:rPr lang="en-US" sz="2800" dirty="0">
                <a:effectLst/>
                <a:latin typeface="Times New Roman" panose="02020603050405020304" pitchFamily="18" charset="0"/>
                <a:ea typeface="DengXian" panose="02010600030101010101" pitchFamily="2" charset="-122"/>
                <a:cs typeface="Times New Roman" panose="02020603050405020304" pitchFamily="18" charset="0"/>
              </a:rPr>
              <a:t> </a:t>
            </a:r>
            <a:endParaRPr lang="en-US" sz="2800" dirty="0">
              <a:effectLst/>
              <a:latin typeface="Calibri" panose="020F0502020204030204" pitchFamily="34" charset="0"/>
              <a:ea typeface="DengXian" panose="02010600030101010101" pitchFamily="2" charset="-122"/>
              <a:cs typeface="Times New Roman" panose="02020603050405020304" pitchFamily="18" charset="0"/>
            </a:endParaRPr>
          </a:p>
          <a:p>
            <a:pPr marL="457200" marR="457200">
              <a:lnSpc>
                <a:spcPct val="150000"/>
              </a:lnSpc>
              <a:spcBef>
                <a:spcPts val="600"/>
              </a:spcBef>
              <a:spcAft>
                <a:spcPts val="0"/>
              </a:spcAft>
            </a:pPr>
            <a:r>
              <a:rPr lang="en-US" sz="2800" b="1" dirty="0">
                <a:effectLst/>
                <a:latin typeface="Times New Roman" panose="02020603050405020304" pitchFamily="18" charset="0"/>
                <a:ea typeface="DengXian" panose="02010600030101010101" pitchFamily="2" charset="-122"/>
                <a:cs typeface="Times New Roman" panose="02020603050405020304" pitchFamily="18" charset="0"/>
              </a:rPr>
              <a:t>(a)  he </a:t>
            </a:r>
            <a:r>
              <a:rPr lang="en-US" sz="2800" b="1" dirty="0">
                <a:solidFill>
                  <a:srgbClr val="FFFF00"/>
                </a:solidFill>
                <a:effectLst/>
                <a:latin typeface="Times New Roman" panose="02020603050405020304" pitchFamily="18" charset="0"/>
                <a:ea typeface="DengXian" panose="02010600030101010101" pitchFamily="2" charset="-122"/>
                <a:cs typeface="Times New Roman" panose="02020603050405020304" pitchFamily="18" charset="0"/>
              </a:rPr>
              <a:t>acts intending to cause a harmful or offensive contact </a:t>
            </a:r>
            <a:r>
              <a:rPr lang="en-US" sz="2800" b="1" dirty="0">
                <a:effectLst/>
                <a:latin typeface="Times New Roman" panose="02020603050405020304" pitchFamily="18" charset="0"/>
                <a:ea typeface="DengXian" panose="02010600030101010101" pitchFamily="2" charset="-122"/>
                <a:cs typeface="Times New Roman" panose="02020603050405020304" pitchFamily="18" charset="0"/>
              </a:rPr>
              <a:t>with the person of the other or a third person, </a:t>
            </a:r>
            <a:r>
              <a:rPr lang="en-US" sz="2800" b="1" dirty="0">
                <a:solidFill>
                  <a:srgbClr val="FFFF00"/>
                </a:solidFill>
                <a:effectLst/>
                <a:latin typeface="Times New Roman" panose="02020603050405020304" pitchFamily="18" charset="0"/>
                <a:ea typeface="DengXian" panose="02010600030101010101" pitchFamily="2" charset="-122"/>
                <a:cs typeface="Times New Roman" panose="02020603050405020304" pitchFamily="18" charset="0"/>
              </a:rPr>
              <a:t>or an imminent apprehension of such a contact</a:t>
            </a:r>
            <a:r>
              <a:rPr lang="en-US" sz="2800" b="1" dirty="0">
                <a:effectLst/>
                <a:latin typeface="Times New Roman" panose="02020603050405020304" pitchFamily="18" charset="0"/>
                <a:ea typeface="DengXian" panose="02010600030101010101" pitchFamily="2" charset="-122"/>
                <a:cs typeface="Times New Roman" panose="02020603050405020304" pitchFamily="18" charset="0"/>
              </a:rPr>
              <a:t>, </a:t>
            </a:r>
            <a:r>
              <a:rPr lang="en-US" sz="2800" b="1" u="sng" dirty="0">
                <a:effectLst/>
                <a:latin typeface="Times New Roman" panose="02020603050405020304" pitchFamily="18" charset="0"/>
                <a:ea typeface="DengXian" panose="02010600030101010101" pitchFamily="2" charset="-122"/>
                <a:cs typeface="Times New Roman" panose="02020603050405020304" pitchFamily="18" charset="0"/>
              </a:rPr>
              <a:t>and</a:t>
            </a:r>
            <a:r>
              <a:rPr lang="en-US" sz="2800" u="sng" dirty="0">
                <a:effectLst/>
                <a:latin typeface="Times New Roman" panose="02020603050405020304" pitchFamily="18" charset="0"/>
                <a:ea typeface="DengXian" panose="02010600030101010101" pitchFamily="2" charset="-122"/>
                <a:cs typeface="Times New Roman" panose="02020603050405020304" pitchFamily="18" charset="0"/>
              </a:rPr>
              <a:t> </a:t>
            </a:r>
            <a:endParaRPr lang="en-US" sz="2800" u="sng" dirty="0">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4" name="Footer Placeholder 3">
            <a:extLst>
              <a:ext uri="{FF2B5EF4-FFF2-40B4-BE49-F238E27FC236}">
                <a16:creationId xmlns:a16="http://schemas.microsoft.com/office/drawing/2014/main" id="{347E3DC5-6FD2-E502-5BFF-79243E014EBF}"/>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77EF84D2-862D-2137-490A-4C58A59FA8B9}"/>
              </a:ext>
            </a:extLst>
          </p:cNvPr>
          <p:cNvSpPr>
            <a:spLocks noGrp="1"/>
          </p:cNvSpPr>
          <p:nvPr>
            <p:ph type="sldNum" sz="quarter" idx="12"/>
          </p:nvPr>
        </p:nvSpPr>
        <p:spPr/>
        <p:txBody>
          <a:bodyPr/>
          <a:lstStyle/>
          <a:p>
            <a:pPr>
              <a:defRPr/>
            </a:pPr>
            <a:fld id="{7184E9B6-9184-4F3C-AAE8-7813CABE034C}" type="slidenum">
              <a:rPr lang="en-US" smtClean="0"/>
              <a:pPr>
                <a:defRPr/>
              </a:pPr>
              <a:t>30</a:t>
            </a:fld>
            <a:endParaRPr lang="en-US"/>
          </a:p>
        </p:txBody>
      </p:sp>
    </p:spTree>
    <p:extLst>
      <p:ext uri="{BB962C8B-B14F-4D97-AF65-F5344CB8AC3E}">
        <p14:creationId xmlns:p14="http://schemas.microsoft.com/office/powerpoint/2010/main" val="33013929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008AE-7F27-F4E3-6AF6-C03F66CF41B5}"/>
              </a:ext>
            </a:extLst>
          </p:cNvPr>
          <p:cNvSpPr>
            <a:spLocks noGrp="1"/>
          </p:cNvSpPr>
          <p:nvPr>
            <p:ph type="title"/>
          </p:nvPr>
        </p:nvSpPr>
        <p:spPr/>
        <p:txBody>
          <a:bodyPr/>
          <a:lstStyle/>
          <a:p>
            <a:pPr algn="l"/>
            <a:r>
              <a:rPr lang="en-US" sz="3600" dirty="0"/>
              <a:t>Restatement 3</a:t>
            </a:r>
            <a:r>
              <a:rPr lang="en-US" sz="3600" baseline="30000" dirty="0"/>
              <a:t>rd</a:t>
            </a:r>
            <a:r>
              <a:rPr lang="en-US" sz="3600" dirty="0"/>
              <a:t> Torts</a:t>
            </a:r>
            <a:br>
              <a:rPr lang="en-US" sz="3600" dirty="0"/>
            </a:br>
            <a:r>
              <a:rPr lang="en-US" sz="3600" b="1" dirty="0">
                <a:effectLst/>
                <a:latin typeface="Times New Roman" panose="02020603050405020304" pitchFamily="18" charset="0"/>
                <a:ea typeface="DengXian" panose="02010600030101010101" pitchFamily="2" charset="-122"/>
                <a:cs typeface="Times New Roman" panose="02020603050405020304" pitchFamily="18" charset="0"/>
              </a:rPr>
              <a:t>§  18 Battery: Offensive Contact </a:t>
            </a:r>
            <a:endParaRPr lang="en-US" sz="3600" dirty="0"/>
          </a:p>
        </p:txBody>
      </p:sp>
      <p:sp>
        <p:nvSpPr>
          <p:cNvPr id="3" name="Content Placeholder 2">
            <a:extLst>
              <a:ext uri="{FF2B5EF4-FFF2-40B4-BE49-F238E27FC236}">
                <a16:creationId xmlns:a16="http://schemas.microsoft.com/office/drawing/2014/main" id="{60F740DD-A001-65B5-BBB8-8D22DCC76828}"/>
              </a:ext>
            </a:extLst>
          </p:cNvPr>
          <p:cNvSpPr>
            <a:spLocks noGrp="1"/>
          </p:cNvSpPr>
          <p:nvPr>
            <p:ph idx="1"/>
          </p:nvPr>
        </p:nvSpPr>
        <p:spPr/>
        <p:txBody>
          <a:bodyPr/>
          <a:lstStyle/>
          <a:p>
            <a:pPr marL="457200" marR="457200">
              <a:lnSpc>
                <a:spcPct val="107000"/>
              </a:lnSpc>
              <a:spcBef>
                <a:spcPts val="0"/>
              </a:spcBef>
              <a:spcAft>
                <a:spcPts val="0"/>
              </a:spcAft>
            </a:pPr>
            <a:r>
              <a:rPr lang="en-US" sz="2800" b="1" dirty="0">
                <a:effectLst/>
                <a:latin typeface="Times New Roman" panose="02020603050405020304" pitchFamily="18" charset="0"/>
                <a:ea typeface="DengXian" panose="02010600030101010101" pitchFamily="2" charset="-122"/>
                <a:cs typeface="Times New Roman" panose="02020603050405020304" pitchFamily="18" charset="0"/>
              </a:rPr>
              <a:t>(b)  an offensive contact with the person of the other directly or indirectly results.</a:t>
            </a:r>
            <a:r>
              <a:rPr lang="en-US" sz="2800" dirty="0">
                <a:effectLst/>
                <a:latin typeface="Times New Roman" panose="02020603050405020304" pitchFamily="18" charset="0"/>
                <a:ea typeface="DengXian" panose="02010600030101010101" pitchFamily="2" charset="-122"/>
                <a:cs typeface="Times New Roman" panose="02020603050405020304" pitchFamily="18" charset="0"/>
              </a:rPr>
              <a:t> </a:t>
            </a:r>
            <a:endParaRPr lang="en-US" sz="2800" dirty="0">
              <a:effectLst/>
              <a:latin typeface="Calibri" panose="020F0502020204030204" pitchFamily="34" charset="0"/>
              <a:ea typeface="DengXian" panose="02010600030101010101" pitchFamily="2" charset="-122"/>
              <a:cs typeface="Times New Roman" panose="02020603050405020304" pitchFamily="18" charset="0"/>
            </a:endParaRPr>
          </a:p>
          <a:p>
            <a:pPr marL="0" marR="0" indent="0">
              <a:lnSpc>
                <a:spcPct val="107000"/>
              </a:lnSpc>
              <a:spcBef>
                <a:spcPts val="0"/>
              </a:spcBef>
              <a:spcAft>
                <a:spcPts val="0"/>
              </a:spcAft>
              <a:buNone/>
            </a:pPr>
            <a:endParaRPr lang="en-US" sz="2800" dirty="0">
              <a:effectLst/>
              <a:latin typeface="Calibri" panose="020F0502020204030204" pitchFamily="34" charset="0"/>
              <a:ea typeface="DengXian" panose="02010600030101010101" pitchFamily="2" charset="-122"/>
              <a:cs typeface="Times New Roman" panose="02020603050405020304" pitchFamily="18" charset="0"/>
            </a:endParaRPr>
          </a:p>
          <a:p>
            <a:pPr marL="457200" marR="457200">
              <a:lnSpc>
                <a:spcPct val="107000"/>
              </a:lnSpc>
              <a:spcBef>
                <a:spcPts val="0"/>
              </a:spcBef>
              <a:spcAft>
                <a:spcPts val="0"/>
              </a:spcAft>
            </a:pPr>
            <a:r>
              <a:rPr lang="en-US" sz="2800" b="1" dirty="0">
                <a:effectLst/>
                <a:latin typeface="Times New Roman" panose="02020603050405020304" pitchFamily="18" charset="0"/>
                <a:ea typeface="DengXian" panose="02010600030101010101" pitchFamily="2" charset="-122"/>
                <a:cs typeface="Times New Roman" panose="02020603050405020304" pitchFamily="18" charset="0"/>
              </a:rPr>
              <a:t>(2)  An act which is not done with the intention stated in Subsection (1, a) does not make the actor liable to the other </a:t>
            </a:r>
            <a:r>
              <a:rPr lang="en-US" sz="2800" b="1" dirty="0">
                <a:solidFill>
                  <a:srgbClr val="FFFF00"/>
                </a:solidFill>
                <a:effectLst/>
                <a:latin typeface="Times New Roman" panose="02020603050405020304" pitchFamily="18" charset="0"/>
                <a:ea typeface="DengXian" panose="02010600030101010101" pitchFamily="2" charset="-122"/>
                <a:cs typeface="Times New Roman" panose="02020603050405020304" pitchFamily="18" charset="0"/>
              </a:rPr>
              <a:t>for a mere offensive contact</a:t>
            </a:r>
            <a:r>
              <a:rPr lang="en-US" sz="2800" b="1" dirty="0">
                <a:effectLst/>
                <a:latin typeface="Times New Roman" panose="02020603050405020304" pitchFamily="18" charset="0"/>
                <a:ea typeface="DengXian" panose="02010600030101010101" pitchFamily="2" charset="-122"/>
                <a:cs typeface="Times New Roman" panose="02020603050405020304" pitchFamily="18" charset="0"/>
              </a:rPr>
              <a:t> with the other's person although the act involves an unreasonable risk of inflicting it and, therefore, would be negligent or reckless </a:t>
            </a:r>
            <a:r>
              <a:rPr lang="en-US" sz="2800" b="1" dirty="0">
                <a:solidFill>
                  <a:srgbClr val="FFFF00"/>
                </a:solidFill>
                <a:effectLst/>
                <a:latin typeface="Times New Roman" panose="02020603050405020304" pitchFamily="18" charset="0"/>
                <a:ea typeface="DengXian" panose="02010600030101010101" pitchFamily="2" charset="-122"/>
                <a:cs typeface="Times New Roman" panose="02020603050405020304" pitchFamily="18" charset="0"/>
              </a:rPr>
              <a:t>if the risk threatened bodily harm</a:t>
            </a:r>
            <a:r>
              <a:rPr lang="en-US" sz="2800" b="1" dirty="0">
                <a:effectLst/>
                <a:latin typeface="Times New Roman" panose="02020603050405020304" pitchFamily="18" charset="0"/>
                <a:ea typeface="DengXian" panose="02010600030101010101" pitchFamily="2" charset="-122"/>
                <a:cs typeface="Times New Roman" panose="02020603050405020304" pitchFamily="18" charset="0"/>
              </a:rPr>
              <a:t>.</a:t>
            </a:r>
            <a:r>
              <a:rPr lang="en-US" sz="2800" dirty="0">
                <a:effectLst/>
                <a:latin typeface="Times New Roman" panose="02020603050405020304" pitchFamily="18" charset="0"/>
                <a:ea typeface="DengXian" panose="02010600030101010101" pitchFamily="2" charset="-122"/>
                <a:cs typeface="Times New Roman" panose="02020603050405020304" pitchFamily="18" charset="0"/>
              </a:rPr>
              <a:t> </a:t>
            </a:r>
            <a:endParaRPr lang="en-US" sz="2800" dirty="0">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4" name="Footer Placeholder 3">
            <a:extLst>
              <a:ext uri="{FF2B5EF4-FFF2-40B4-BE49-F238E27FC236}">
                <a16:creationId xmlns:a16="http://schemas.microsoft.com/office/drawing/2014/main" id="{347E3DC5-6FD2-E502-5BFF-79243E014EBF}"/>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77EF84D2-862D-2137-490A-4C58A59FA8B9}"/>
              </a:ext>
            </a:extLst>
          </p:cNvPr>
          <p:cNvSpPr>
            <a:spLocks noGrp="1"/>
          </p:cNvSpPr>
          <p:nvPr>
            <p:ph type="sldNum" sz="quarter" idx="12"/>
          </p:nvPr>
        </p:nvSpPr>
        <p:spPr/>
        <p:txBody>
          <a:bodyPr/>
          <a:lstStyle/>
          <a:p>
            <a:pPr>
              <a:defRPr/>
            </a:pPr>
            <a:fld id="{7184E9B6-9184-4F3C-AAE8-7813CABE034C}" type="slidenum">
              <a:rPr lang="en-US" smtClean="0"/>
              <a:pPr>
                <a:defRPr/>
              </a:pPr>
              <a:t>31</a:t>
            </a:fld>
            <a:endParaRPr lang="en-US"/>
          </a:p>
        </p:txBody>
      </p:sp>
    </p:spTree>
    <p:extLst>
      <p:ext uri="{BB962C8B-B14F-4D97-AF65-F5344CB8AC3E}">
        <p14:creationId xmlns:p14="http://schemas.microsoft.com/office/powerpoint/2010/main" val="1003077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8710F-DD5C-3C12-54B7-7F8234DAC86E}"/>
              </a:ext>
            </a:extLst>
          </p:cNvPr>
          <p:cNvSpPr>
            <a:spLocks noGrp="1"/>
          </p:cNvSpPr>
          <p:nvPr>
            <p:ph type="title"/>
          </p:nvPr>
        </p:nvSpPr>
        <p:spPr>
          <a:xfrm>
            <a:off x="162910" y="122237"/>
            <a:ext cx="8991600" cy="449262"/>
          </a:xfrm>
        </p:spPr>
        <p:txBody>
          <a:bodyPr/>
          <a:lstStyle/>
          <a:p>
            <a:pPr algn="l"/>
            <a:r>
              <a:rPr lang="en-US" sz="2400" dirty="0"/>
              <a:t>The Common Law - </a:t>
            </a:r>
            <a:r>
              <a:rPr lang="en-US" sz="2400" i="1" u="sng" dirty="0">
                <a:solidFill>
                  <a:srgbClr val="1A1A1A"/>
                </a:solidFill>
                <a:effectLst/>
                <a:latin typeface="Georgia" panose="02040502050405020303" pitchFamily="18" charset="0"/>
                <a:ea typeface="DengXian" panose="02010600030101010101" pitchFamily="2" charset="-122"/>
                <a:cs typeface="Times New Roman" panose="02020603050405020304" pitchFamily="18" charset="0"/>
                <a:hlinkClick r:id="rId2"/>
              </a:rPr>
              <a:t>Oliver Wendell Holmes, Jr.</a:t>
            </a:r>
            <a:r>
              <a:rPr lang="en-US" sz="2400" i="1" dirty="0">
                <a:solidFill>
                  <a:srgbClr val="1A1A1A"/>
                </a:solidFill>
                <a:effectLst/>
                <a:latin typeface="Georgia" panose="02040502050405020303" pitchFamily="18" charset="0"/>
                <a:ea typeface="DengXian" panose="02010600030101010101" pitchFamily="2" charset="-122"/>
                <a:cs typeface="Times New Roman" panose="02020603050405020304" pitchFamily="18" charset="0"/>
              </a:rPr>
              <a:t> – </a:t>
            </a:r>
            <a:r>
              <a:rPr lang="en-US" sz="2400" i="1" dirty="0">
                <a:solidFill>
                  <a:srgbClr val="FFFF00"/>
                </a:solidFill>
                <a:effectLst/>
                <a:latin typeface="Georgia" panose="02040502050405020303" pitchFamily="18" charset="0"/>
                <a:ea typeface="DengXian" panose="02010600030101010101" pitchFamily="2" charset="-122"/>
                <a:cs typeface="Times New Roman" panose="02020603050405020304" pitchFamily="18" charset="0"/>
              </a:rPr>
              <a:t>1881</a:t>
            </a:r>
            <a:endParaRPr lang="en-US" sz="3200" dirty="0"/>
          </a:p>
        </p:txBody>
      </p:sp>
      <p:sp>
        <p:nvSpPr>
          <p:cNvPr id="3" name="Content Placeholder 2">
            <a:extLst>
              <a:ext uri="{FF2B5EF4-FFF2-40B4-BE49-F238E27FC236}">
                <a16:creationId xmlns:a16="http://schemas.microsoft.com/office/drawing/2014/main" id="{A091B078-684F-4635-1678-71878F9BE691}"/>
              </a:ext>
            </a:extLst>
          </p:cNvPr>
          <p:cNvSpPr>
            <a:spLocks noGrp="1"/>
          </p:cNvSpPr>
          <p:nvPr>
            <p:ph idx="1"/>
          </p:nvPr>
        </p:nvSpPr>
        <p:spPr>
          <a:xfrm>
            <a:off x="152400" y="571500"/>
            <a:ext cx="8991600" cy="5559426"/>
          </a:xfrm>
        </p:spPr>
        <p:txBody>
          <a:bodyPr/>
          <a:lstStyle/>
          <a:p>
            <a:pPr marL="0">
              <a:lnSpc>
                <a:spcPct val="150000"/>
              </a:lnSpc>
              <a:spcBef>
                <a:spcPts val="0"/>
              </a:spcBef>
              <a:spcAft>
                <a:spcPts val="800"/>
              </a:spcAft>
            </a:pPr>
            <a:r>
              <a:rPr lang="en-US" sz="2000" b="1" i="1" dirty="0">
                <a:effectLst/>
                <a:latin typeface="Georgia" panose="02040502050405020303" pitchFamily="18" charset="0"/>
                <a:ea typeface="DengXian" panose="02010600030101010101" pitchFamily="2" charset="-122"/>
                <a:cs typeface="Times New Roman" panose="02020603050405020304" pitchFamily="18" charset="0"/>
              </a:rPr>
              <a:t>The law embodies the story of a nation’s development through many centuries, and it cannot be dealt with as if it contained only the axioms and </a:t>
            </a:r>
            <a:r>
              <a:rPr lang="en-US" sz="2000" b="1" i="1" u="none" strike="noStrike" dirty="0">
                <a:effectLst/>
                <a:latin typeface="Georgia" panose="02040502050405020303" pitchFamily="18" charset="0"/>
                <a:ea typeface="DengXian" panose="02010600030101010101" pitchFamily="2" charset="-122"/>
                <a:cs typeface="Times New Roman" panose="02020603050405020304" pitchFamily="18" charset="0"/>
                <a:hlinkClick r:id="rId3">
                  <a:extLst>
                    <a:ext uri="{A12FA001-AC4F-418D-AE19-62706E023703}">
                      <ahyp:hlinkClr xmlns:ahyp="http://schemas.microsoft.com/office/drawing/2018/hyperlinkcolor" val="tx"/>
                    </a:ext>
                  </a:extLst>
                </a:hlinkClick>
              </a:rPr>
              <a:t>corollaries</a:t>
            </a:r>
            <a:r>
              <a:rPr lang="en-US" sz="2000" b="1" i="1" dirty="0">
                <a:effectLst/>
                <a:latin typeface="Georgia" panose="02040502050405020303" pitchFamily="18" charset="0"/>
                <a:ea typeface="DengXian" panose="02010600030101010101" pitchFamily="2" charset="-122"/>
                <a:cs typeface="Times New Roman" panose="02020603050405020304" pitchFamily="18" charset="0"/>
              </a:rPr>
              <a:t> of a book of mathematics. In order to know what it is, we must know what it has been, and what it tends to become. </a:t>
            </a:r>
          </a:p>
          <a:p>
            <a:pPr marL="0" marR="0">
              <a:lnSpc>
                <a:spcPct val="150000"/>
              </a:lnSpc>
              <a:spcBef>
                <a:spcPts val="0"/>
              </a:spcBef>
              <a:spcAft>
                <a:spcPts val="800"/>
              </a:spcAft>
            </a:pPr>
            <a:r>
              <a:rPr lang="en-US" sz="2000" b="1" i="1" dirty="0">
                <a:effectLst/>
                <a:latin typeface="Georgia" panose="02040502050405020303" pitchFamily="18" charset="0"/>
                <a:ea typeface="DengXian" panose="02010600030101010101" pitchFamily="2" charset="-122"/>
                <a:cs typeface="Times New Roman" panose="02020603050405020304" pitchFamily="18" charset="0"/>
              </a:rPr>
              <a:t>We must alternately consult history and existing theories of legislation. But the most difficult labor will be to understand the combination of the two into new products at every stage. The substance of the law at any given time pretty nearly corresponds, so far as it goes, with what is then understood to be convenient; but its form and machinery, and the degree to which it is able to work out desired results, depend very much upon its past.</a:t>
            </a:r>
            <a:endParaRPr lang="en-US" sz="2000" b="1" dirty="0"/>
          </a:p>
        </p:txBody>
      </p:sp>
      <p:sp>
        <p:nvSpPr>
          <p:cNvPr id="4" name="Footer Placeholder 3">
            <a:extLst>
              <a:ext uri="{FF2B5EF4-FFF2-40B4-BE49-F238E27FC236}">
                <a16:creationId xmlns:a16="http://schemas.microsoft.com/office/drawing/2014/main" id="{9512FB4B-BAA1-AD8B-FD88-E76A40767EDE}"/>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34F8EBF8-4C31-3969-ADBA-0B8141D6F9B3}"/>
              </a:ext>
            </a:extLst>
          </p:cNvPr>
          <p:cNvSpPr>
            <a:spLocks noGrp="1"/>
          </p:cNvSpPr>
          <p:nvPr>
            <p:ph type="sldNum" sz="quarter" idx="12"/>
          </p:nvPr>
        </p:nvSpPr>
        <p:spPr/>
        <p:txBody>
          <a:bodyPr/>
          <a:lstStyle/>
          <a:p>
            <a:pPr>
              <a:defRPr/>
            </a:pPr>
            <a:fld id="{7184E9B6-9184-4F3C-AAE8-7813CABE034C}" type="slidenum">
              <a:rPr lang="en-US" smtClean="0"/>
              <a:pPr>
                <a:defRPr/>
              </a:pPr>
              <a:t>4</a:t>
            </a:fld>
            <a:endParaRPr lang="en-US"/>
          </a:p>
        </p:txBody>
      </p:sp>
    </p:spTree>
    <p:extLst>
      <p:ext uri="{BB962C8B-B14F-4D97-AF65-F5344CB8AC3E}">
        <p14:creationId xmlns:p14="http://schemas.microsoft.com/office/powerpoint/2010/main" val="3979797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02F78-7702-FD62-1AD0-F38E45B664ED}"/>
              </a:ext>
            </a:extLst>
          </p:cNvPr>
          <p:cNvSpPr>
            <a:spLocks noGrp="1"/>
          </p:cNvSpPr>
          <p:nvPr>
            <p:ph type="title"/>
          </p:nvPr>
        </p:nvSpPr>
        <p:spPr>
          <a:xfrm>
            <a:off x="457200" y="122237"/>
            <a:ext cx="8229600" cy="693738"/>
          </a:xfrm>
        </p:spPr>
        <p:txBody>
          <a:bodyPr/>
          <a:lstStyle/>
          <a:p>
            <a:pPr algn="l"/>
            <a:r>
              <a:rPr lang="en-US" sz="3200" b="1" i="1" u="sng" dirty="0">
                <a:solidFill>
                  <a:srgbClr val="1A1A1A"/>
                </a:solidFill>
                <a:effectLst/>
                <a:latin typeface="Georgia" panose="02040502050405020303" pitchFamily="18" charset="0"/>
                <a:ea typeface="DengXian" panose="02010600030101010101" pitchFamily="2" charset="-122"/>
                <a:cs typeface="Times New Roman" panose="02020603050405020304" pitchFamily="18" charset="0"/>
                <a:hlinkClick r:id="rId2"/>
              </a:rPr>
              <a:t>Aristotle</a:t>
            </a:r>
            <a:r>
              <a:rPr lang="en-US" sz="1800" b="1" i="1" dirty="0">
                <a:solidFill>
                  <a:srgbClr val="1A1A1A"/>
                </a:solidFill>
                <a:effectLst/>
                <a:latin typeface="Georgia" panose="02040502050405020303" pitchFamily="18" charset="0"/>
                <a:ea typeface="DengXian" panose="02010600030101010101" pitchFamily="2" charset="-122"/>
                <a:cs typeface="Times New Roman" panose="02020603050405020304" pitchFamily="18" charset="0"/>
              </a:rPr>
              <a:t> </a:t>
            </a:r>
            <a:r>
              <a:rPr lang="en-US" sz="1800" i="1" dirty="0">
                <a:solidFill>
                  <a:srgbClr val="FFFF00"/>
                </a:solidFill>
                <a:effectLst/>
                <a:latin typeface="Georgia" panose="02040502050405020303" pitchFamily="18" charset="0"/>
                <a:ea typeface="DengXian" panose="02010600030101010101" pitchFamily="2" charset="-122"/>
                <a:cs typeface="Times New Roman" panose="02020603050405020304" pitchFamily="18" charset="0"/>
              </a:rPr>
              <a:t>[Athens 384-322 B.C.] </a:t>
            </a:r>
            <a:r>
              <a:rPr lang="en-US" sz="3200" i="1" dirty="0">
                <a:solidFill>
                  <a:srgbClr val="FFFF00"/>
                </a:solidFill>
                <a:effectLst/>
                <a:latin typeface="Georgia" panose="02040502050405020303" pitchFamily="18" charset="0"/>
                <a:ea typeface="DengXian" panose="02010600030101010101" pitchFamily="2" charset="-122"/>
                <a:cs typeface="Times New Roman" panose="02020603050405020304" pitchFamily="18" charset="0"/>
              </a:rPr>
              <a:t>Corrective Justice</a:t>
            </a:r>
            <a:endParaRPr lang="en-US" sz="3200" dirty="0">
              <a:solidFill>
                <a:srgbClr val="FFFF00"/>
              </a:solidFill>
            </a:endParaRPr>
          </a:p>
        </p:txBody>
      </p:sp>
      <p:sp>
        <p:nvSpPr>
          <p:cNvPr id="3" name="Content Placeholder 2">
            <a:extLst>
              <a:ext uri="{FF2B5EF4-FFF2-40B4-BE49-F238E27FC236}">
                <a16:creationId xmlns:a16="http://schemas.microsoft.com/office/drawing/2014/main" id="{AF3D3A44-9F2E-88F5-D83E-8A123E4DE332}"/>
              </a:ext>
            </a:extLst>
          </p:cNvPr>
          <p:cNvSpPr>
            <a:spLocks noGrp="1"/>
          </p:cNvSpPr>
          <p:nvPr>
            <p:ph idx="1"/>
          </p:nvPr>
        </p:nvSpPr>
        <p:spPr>
          <a:xfrm>
            <a:off x="228600" y="815976"/>
            <a:ext cx="8763000" cy="5314950"/>
          </a:xfrm>
        </p:spPr>
        <p:txBody>
          <a:bodyPr/>
          <a:lstStyle/>
          <a:p>
            <a:pPr marL="0" marR="0">
              <a:lnSpc>
                <a:spcPct val="107000"/>
              </a:lnSpc>
              <a:spcBef>
                <a:spcPts val="0"/>
              </a:spcBef>
              <a:spcAft>
                <a:spcPts val="800"/>
              </a:spcAft>
            </a:pPr>
            <a:r>
              <a:rPr lang="en-US" sz="2800" dirty="0">
                <a:effectLst/>
                <a:latin typeface="Georgia" panose="02040502050405020303" pitchFamily="18" charset="0"/>
                <a:ea typeface="DengXian" panose="02010600030101010101" pitchFamily="2" charset="-122"/>
                <a:cs typeface="Times New Roman" panose="02020603050405020304" pitchFamily="18" charset="0"/>
              </a:rPr>
              <a:t>It makes no difference whether a good man has defrauded a bad man or a bad man has defrauded a good man…the law looks only to the distinctive character or the injury, and treats the parties as equal, if  one is in the wrong and the other is being wronged, and if one inflicted injury and the other has received it.</a:t>
            </a:r>
          </a:p>
          <a:p>
            <a:pPr marL="0" marR="0">
              <a:lnSpc>
                <a:spcPct val="107000"/>
              </a:lnSpc>
              <a:spcBef>
                <a:spcPts val="0"/>
              </a:spcBef>
              <a:spcAft>
                <a:spcPts val="800"/>
              </a:spcAft>
            </a:pPr>
            <a:r>
              <a:rPr lang="en-US" sz="2800" dirty="0">
                <a:effectLst/>
                <a:latin typeface="Georgia" panose="02040502050405020303" pitchFamily="18" charset="0"/>
                <a:ea typeface="DengXian" panose="02010600030101010101" pitchFamily="2" charset="-122"/>
                <a:cs typeface="Times New Roman" panose="02020603050405020304" pitchFamily="18" charset="0"/>
              </a:rPr>
              <a:t>Therefore this kind of justice being an inequality, the judge tries to equalize it.</a:t>
            </a:r>
          </a:p>
        </p:txBody>
      </p:sp>
      <p:sp>
        <p:nvSpPr>
          <p:cNvPr id="4" name="Footer Placeholder 3">
            <a:extLst>
              <a:ext uri="{FF2B5EF4-FFF2-40B4-BE49-F238E27FC236}">
                <a16:creationId xmlns:a16="http://schemas.microsoft.com/office/drawing/2014/main" id="{7382F1C4-216C-95D5-369E-A878FDEDA98F}"/>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E006F539-4E3C-392B-87C5-DD4937381283}"/>
              </a:ext>
            </a:extLst>
          </p:cNvPr>
          <p:cNvSpPr>
            <a:spLocks noGrp="1"/>
          </p:cNvSpPr>
          <p:nvPr>
            <p:ph type="sldNum" sz="quarter" idx="12"/>
          </p:nvPr>
        </p:nvSpPr>
        <p:spPr/>
        <p:txBody>
          <a:bodyPr/>
          <a:lstStyle/>
          <a:p>
            <a:pPr>
              <a:defRPr/>
            </a:pPr>
            <a:fld id="{7184E9B6-9184-4F3C-AAE8-7813CABE034C}" type="slidenum">
              <a:rPr lang="en-US" smtClean="0"/>
              <a:pPr>
                <a:defRPr/>
              </a:pPr>
              <a:t>5</a:t>
            </a:fld>
            <a:endParaRPr lang="en-US"/>
          </a:p>
        </p:txBody>
      </p:sp>
    </p:spTree>
    <p:extLst>
      <p:ext uri="{BB962C8B-B14F-4D97-AF65-F5344CB8AC3E}">
        <p14:creationId xmlns:p14="http://schemas.microsoft.com/office/powerpoint/2010/main" val="1434992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4E146-9E85-E8E5-8EFA-8CA2AC7A0B36}"/>
              </a:ext>
            </a:extLst>
          </p:cNvPr>
          <p:cNvSpPr>
            <a:spLocks noGrp="1"/>
          </p:cNvSpPr>
          <p:nvPr>
            <p:ph type="title"/>
          </p:nvPr>
        </p:nvSpPr>
        <p:spPr/>
        <p:txBody>
          <a:bodyPr/>
          <a:lstStyle/>
          <a:p>
            <a:pPr marL="0" marR="0" algn="l">
              <a:lnSpc>
                <a:spcPct val="107000"/>
              </a:lnSpc>
              <a:spcBef>
                <a:spcPts val="0"/>
              </a:spcBef>
              <a:spcAft>
                <a:spcPts val="800"/>
              </a:spcAft>
            </a:pPr>
            <a:r>
              <a:rPr lang="en-US" sz="1800" b="1" dirty="0">
                <a:solidFill>
                  <a:schemeClr val="tx1"/>
                </a:solidFill>
                <a:effectLst/>
                <a:latin typeface="Georgia" panose="02040502050405020303" pitchFamily="18" charset="0"/>
                <a:ea typeface="DengXian" panose="02010600030101010101" pitchFamily="2" charset="-122"/>
                <a:cs typeface="Times New Roman" panose="02020603050405020304" pitchFamily="18" charset="0"/>
              </a:rPr>
              <a:t>Natural law vs. Positive law – Wm. Blackstone (1765)</a:t>
            </a:r>
            <a:br>
              <a:rPr lang="en-US" sz="18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br>
            <a:r>
              <a:rPr lang="en-US" sz="1800" b="1" i="1"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Commentaries on the Law of England, Vol 1 1765</a:t>
            </a:r>
            <a:br>
              <a:rPr lang="en-US" sz="18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rPr>
            </a:br>
            <a:r>
              <a:rPr lang="en-US" sz="1800" b="1" i="1"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Of the Rights of Persons, § II of the Nature of Laws in general</a:t>
            </a:r>
            <a:endParaRPr lang="en-US" sz="3200" dirty="0">
              <a:solidFill>
                <a:schemeClr val="tx1"/>
              </a:solidFill>
            </a:endParaRPr>
          </a:p>
        </p:txBody>
      </p:sp>
      <p:sp>
        <p:nvSpPr>
          <p:cNvPr id="3" name="Content Placeholder 2">
            <a:extLst>
              <a:ext uri="{FF2B5EF4-FFF2-40B4-BE49-F238E27FC236}">
                <a16:creationId xmlns:a16="http://schemas.microsoft.com/office/drawing/2014/main" id="{2BE6B14C-FD2C-862D-67E8-06CC55F55332}"/>
              </a:ext>
            </a:extLst>
          </p:cNvPr>
          <p:cNvSpPr>
            <a:spLocks noGrp="1"/>
          </p:cNvSpPr>
          <p:nvPr>
            <p:ph idx="1"/>
          </p:nvPr>
        </p:nvSpPr>
        <p:spPr/>
        <p:txBody>
          <a:bodyPr/>
          <a:lstStyle/>
          <a:p>
            <a:pPr marL="0" marR="0" algn="just">
              <a:spcBef>
                <a:spcPts val="0"/>
              </a:spcBef>
              <a:spcAft>
                <a:spcPts val="800"/>
              </a:spcAft>
            </a:pPr>
            <a:r>
              <a:rPr lang="en-US" sz="2400" b="1" i="1" dirty="0">
                <a:effectLst/>
                <a:latin typeface="Georgia" panose="02040502050405020303" pitchFamily="18" charset="0"/>
                <a:ea typeface="Times New Roman" panose="02020603050405020304" pitchFamily="18" charset="0"/>
                <a:cs typeface="Times New Roman" panose="02020603050405020304" pitchFamily="18" charset="0"/>
              </a:rPr>
              <a:t>Those rights then which God and nature have established, and are therefore called natural rights, such as life and liberty, need not the aid of human laws to be more effectually invested in every man than they are; neither do they receive any additional strength when declared by municipal [civil] law to be inviolable. </a:t>
            </a:r>
            <a:endParaRPr lang="en-US" sz="2400" dirty="0">
              <a:effectLst/>
              <a:latin typeface="Calibri" panose="020F0502020204030204" pitchFamily="34" charset="0"/>
              <a:ea typeface="DengXian" panose="02010600030101010101" pitchFamily="2" charset="-122"/>
              <a:cs typeface="Times New Roman" panose="02020603050405020304" pitchFamily="18" charset="0"/>
            </a:endParaRPr>
          </a:p>
          <a:p>
            <a:pPr marL="0" marR="0" algn="just">
              <a:spcBef>
                <a:spcPts val="0"/>
              </a:spcBef>
              <a:spcAft>
                <a:spcPts val="800"/>
              </a:spcAft>
            </a:pPr>
            <a:r>
              <a:rPr lang="en-US" sz="2400" b="1" i="1" dirty="0">
                <a:effectLst/>
                <a:latin typeface="Georgia" panose="02040502050405020303" pitchFamily="18" charset="0"/>
                <a:ea typeface="Times New Roman" panose="02020603050405020304" pitchFamily="18" charset="0"/>
                <a:cs typeface="Times New Roman" panose="02020603050405020304" pitchFamily="18" charset="0"/>
              </a:rPr>
              <a:t>On the contrary, </a:t>
            </a:r>
            <a:r>
              <a:rPr lang="en-US" sz="2400" b="1" i="1" dirty="0">
                <a:solidFill>
                  <a:srgbClr val="FFFF00"/>
                </a:solidFill>
                <a:effectLst/>
                <a:latin typeface="Georgia" panose="02040502050405020303" pitchFamily="18" charset="0"/>
                <a:ea typeface="Times New Roman" panose="02020603050405020304" pitchFamily="18" charset="0"/>
                <a:cs typeface="Times New Roman" panose="02020603050405020304" pitchFamily="18" charset="0"/>
              </a:rPr>
              <a:t>no human legislature has power to abridge or destroy them</a:t>
            </a:r>
            <a:r>
              <a:rPr lang="en-US" sz="2400" b="1" i="1" dirty="0">
                <a:effectLst/>
                <a:latin typeface="Georgia" panose="02040502050405020303" pitchFamily="18" charset="0"/>
                <a:ea typeface="Times New Roman" panose="02020603050405020304" pitchFamily="18" charset="0"/>
                <a:cs typeface="Times New Roman" panose="02020603050405020304" pitchFamily="18" charset="0"/>
              </a:rPr>
              <a:t>, unless the owner shall himself commit some act that amounts to a forfeiture.</a:t>
            </a:r>
            <a:endParaRPr lang="en-US" sz="2400" dirty="0">
              <a:effectLst/>
              <a:latin typeface="Calibri" panose="020F0502020204030204" pitchFamily="34" charset="0"/>
              <a:ea typeface="DengXian" panose="02010600030101010101" pitchFamily="2" charset="-122"/>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F8AC75A1-130E-F6E9-82E9-84BE14793F5E}"/>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3DDB16B4-3776-C0F3-BF2A-D09411C4276C}"/>
              </a:ext>
            </a:extLst>
          </p:cNvPr>
          <p:cNvSpPr>
            <a:spLocks noGrp="1"/>
          </p:cNvSpPr>
          <p:nvPr>
            <p:ph type="sldNum" sz="quarter" idx="12"/>
          </p:nvPr>
        </p:nvSpPr>
        <p:spPr/>
        <p:txBody>
          <a:bodyPr/>
          <a:lstStyle/>
          <a:p>
            <a:pPr>
              <a:defRPr/>
            </a:pPr>
            <a:fld id="{7184E9B6-9184-4F3C-AAE8-7813CABE034C}" type="slidenum">
              <a:rPr lang="en-US" smtClean="0"/>
              <a:pPr>
                <a:defRPr/>
              </a:pPr>
              <a:t>6</a:t>
            </a:fld>
            <a:endParaRPr lang="en-US"/>
          </a:p>
        </p:txBody>
      </p:sp>
    </p:spTree>
    <p:extLst>
      <p:ext uri="{BB962C8B-B14F-4D97-AF65-F5344CB8AC3E}">
        <p14:creationId xmlns:p14="http://schemas.microsoft.com/office/powerpoint/2010/main" val="3921737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5498D-9400-A25D-DBF2-7B63921E472F}"/>
              </a:ext>
            </a:extLst>
          </p:cNvPr>
          <p:cNvSpPr>
            <a:spLocks noGrp="1"/>
          </p:cNvSpPr>
          <p:nvPr>
            <p:ph type="title"/>
          </p:nvPr>
        </p:nvSpPr>
        <p:spPr/>
        <p:txBody>
          <a:bodyPr/>
          <a:lstStyle/>
          <a:p>
            <a:pPr algn="l"/>
            <a:r>
              <a:rPr lang="en-US" sz="3600" b="1"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Remedy – a necessity - Blackstone</a:t>
            </a:r>
            <a:endParaRPr lang="en-US" sz="3600" dirty="0">
              <a:solidFill>
                <a:schemeClr val="tx1"/>
              </a:solidFill>
            </a:endParaRPr>
          </a:p>
        </p:txBody>
      </p:sp>
      <p:sp>
        <p:nvSpPr>
          <p:cNvPr id="3" name="Content Placeholder 2">
            <a:extLst>
              <a:ext uri="{FF2B5EF4-FFF2-40B4-BE49-F238E27FC236}">
                <a16:creationId xmlns:a16="http://schemas.microsoft.com/office/drawing/2014/main" id="{14D8A6F2-ECEC-6B12-3BD5-7C0278E9B02C}"/>
              </a:ext>
            </a:extLst>
          </p:cNvPr>
          <p:cNvSpPr>
            <a:spLocks noGrp="1"/>
          </p:cNvSpPr>
          <p:nvPr>
            <p:ph idx="1"/>
          </p:nvPr>
        </p:nvSpPr>
        <p:spPr>
          <a:xfrm>
            <a:off x="152400" y="1295400"/>
            <a:ext cx="8839200" cy="4835525"/>
          </a:xfrm>
        </p:spPr>
        <p:txBody>
          <a:bodyPr/>
          <a:lstStyle/>
          <a:p>
            <a:r>
              <a:rPr lang="en-US" sz="2800" b="1" i="1" dirty="0">
                <a:effectLst/>
                <a:latin typeface="Georgia" panose="02040502050405020303" pitchFamily="18" charset="0"/>
                <a:ea typeface="Times New Roman" panose="02020603050405020304" pitchFamily="18" charset="0"/>
                <a:cs typeface="Times New Roman" panose="02020603050405020304" pitchFamily="18" charset="0"/>
              </a:rPr>
              <a:t>The remedial part of a law is so necessary a consequence of the former two [</a:t>
            </a:r>
            <a:r>
              <a:rPr lang="en-US" sz="2800" b="1" i="1" dirty="0">
                <a:solidFill>
                  <a:srgbClr val="FFFF00"/>
                </a:solidFill>
                <a:effectLst/>
                <a:latin typeface="Georgia" panose="02040502050405020303" pitchFamily="18" charset="0"/>
                <a:ea typeface="Times New Roman" panose="02020603050405020304" pitchFamily="18" charset="0"/>
                <a:cs typeface="Times New Roman" panose="02020603050405020304" pitchFamily="18" charset="0"/>
              </a:rPr>
              <a:t>declaratory and directory</a:t>
            </a:r>
            <a:r>
              <a:rPr lang="en-US" sz="2800" b="1" i="1" dirty="0">
                <a:effectLst/>
                <a:latin typeface="Georgia" panose="02040502050405020303" pitchFamily="18" charset="0"/>
                <a:ea typeface="Times New Roman" panose="02020603050405020304" pitchFamily="18" charset="0"/>
                <a:cs typeface="Times New Roman" panose="02020603050405020304" pitchFamily="18" charset="0"/>
              </a:rPr>
              <a:t>] that laws must be very vague and imperfect without it.  </a:t>
            </a:r>
          </a:p>
          <a:p>
            <a:r>
              <a:rPr lang="en-US" sz="2800" b="1" i="1" dirty="0">
                <a:effectLst/>
                <a:latin typeface="Georgia" panose="02040502050405020303" pitchFamily="18" charset="0"/>
                <a:ea typeface="Times New Roman" panose="02020603050405020304" pitchFamily="18" charset="0"/>
                <a:cs typeface="Times New Roman" panose="02020603050405020304" pitchFamily="18" charset="0"/>
              </a:rPr>
              <a:t>For in vain would rights be declared, in vain directed to be observed, if there were no method of recovering and asserting those rights, when wrongfully withheld or invaded.  </a:t>
            </a:r>
          </a:p>
          <a:p>
            <a:r>
              <a:rPr lang="en-US" sz="2800" b="1" i="1" dirty="0">
                <a:effectLst/>
                <a:latin typeface="Georgia" panose="02040502050405020303" pitchFamily="18" charset="0"/>
                <a:ea typeface="Times New Roman" panose="02020603050405020304" pitchFamily="18" charset="0"/>
                <a:cs typeface="Times New Roman" panose="02020603050405020304" pitchFamily="18" charset="0"/>
              </a:rPr>
              <a:t>That is what we mean properly, when we speak of the protection of the law.</a:t>
            </a:r>
            <a:endParaRPr lang="en-US" sz="2800" dirty="0">
              <a:effectLst/>
              <a:latin typeface="Calibri" panose="020F0502020204030204" pitchFamily="34" charset="0"/>
              <a:ea typeface="DengXian" panose="02010600030101010101" pitchFamily="2" charset="-122"/>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D3F8B1A4-BF31-6886-1426-BA1734FFB5BE}"/>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8F8E518C-7BFD-8FF1-121D-DE24DB5B326B}"/>
              </a:ext>
            </a:extLst>
          </p:cNvPr>
          <p:cNvSpPr>
            <a:spLocks noGrp="1"/>
          </p:cNvSpPr>
          <p:nvPr>
            <p:ph type="sldNum" sz="quarter" idx="12"/>
          </p:nvPr>
        </p:nvSpPr>
        <p:spPr/>
        <p:txBody>
          <a:bodyPr/>
          <a:lstStyle/>
          <a:p>
            <a:pPr>
              <a:defRPr/>
            </a:pPr>
            <a:fld id="{7184E9B6-9184-4F3C-AAE8-7813CABE034C}" type="slidenum">
              <a:rPr lang="en-US" smtClean="0"/>
              <a:pPr>
                <a:defRPr/>
              </a:pPr>
              <a:t>7</a:t>
            </a:fld>
            <a:endParaRPr lang="en-US"/>
          </a:p>
        </p:txBody>
      </p:sp>
    </p:spTree>
    <p:extLst>
      <p:ext uri="{BB962C8B-B14F-4D97-AF65-F5344CB8AC3E}">
        <p14:creationId xmlns:p14="http://schemas.microsoft.com/office/powerpoint/2010/main" val="611204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983CB-109A-A746-717C-603223A7C46A}"/>
              </a:ext>
            </a:extLst>
          </p:cNvPr>
          <p:cNvSpPr>
            <a:spLocks noGrp="1"/>
          </p:cNvSpPr>
          <p:nvPr>
            <p:ph type="title"/>
          </p:nvPr>
        </p:nvSpPr>
        <p:spPr>
          <a:xfrm>
            <a:off x="480848" y="122237"/>
            <a:ext cx="8229600" cy="693738"/>
          </a:xfrm>
        </p:spPr>
        <p:txBody>
          <a:bodyPr/>
          <a:lstStyle/>
          <a:p>
            <a:pPr algn="l"/>
            <a:r>
              <a:rPr lang="en-US" sz="3200" dirty="0"/>
              <a:t>Somerset v. Stewart – 12 Geo 3 1772</a:t>
            </a:r>
          </a:p>
        </p:txBody>
      </p:sp>
      <p:sp>
        <p:nvSpPr>
          <p:cNvPr id="3" name="Content Placeholder 2">
            <a:extLst>
              <a:ext uri="{FF2B5EF4-FFF2-40B4-BE49-F238E27FC236}">
                <a16:creationId xmlns:a16="http://schemas.microsoft.com/office/drawing/2014/main" id="{3C93ACD9-A18D-879C-F05D-E2C430B5AFC6}"/>
              </a:ext>
            </a:extLst>
          </p:cNvPr>
          <p:cNvSpPr>
            <a:spLocks noGrp="1"/>
          </p:cNvSpPr>
          <p:nvPr>
            <p:ph idx="1"/>
          </p:nvPr>
        </p:nvSpPr>
        <p:spPr>
          <a:xfrm>
            <a:off x="457200" y="815976"/>
            <a:ext cx="8229600" cy="5314950"/>
          </a:xfrm>
        </p:spPr>
        <p:txBody>
          <a:bodyPr/>
          <a:lstStyle/>
          <a:p>
            <a:r>
              <a:rPr lang="en-US" dirty="0"/>
              <a:t>Lord Mansfield:</a:t>
            </a:r>
          </a:p>
          <a:p>
            <a:r>
              <a:rPr lang="en-US" dirty="0"/>
              <a:t>the return states, that the slave departed and refused to serve ; whereupon he was kept, to be sold abroad. </a:t>
            </a:r>
          </a:p>
          <a:p>
            <a:r>
              <a:rPr lang="en-US" dirty="0"/>
              <a:t>So high an act of dominion must be recognized by the law of the country where it is used. The power of a master over his slave bas been extremely different, in different countries. </a:t>
            </a:r>
          </a:p>
          <a:p>
            <a:pPr marL="0" indent="0">
              <a:buNone/>
            </a:pPr>
            <a:endParaRPr lang="en-US" dirty="0"/>
          </a:p>
        </p:txBody>
      </p:sp>
      <p:sp>
        <p:nvSpPr>
          <p:cNvPr id="4" name="Footer Placeholder 3">
            <a:extLst>
              <a:ext uri="{FF2B5EF4-FFF2-40B4-BE49-F238E27FC236}">
                <a16:creationId xmlns:a16="http://schemas.microsoft.com/office/drawing/2014/main" id="{4977CD14-2805-6A56-BE09-6204475DCD00}"/>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DC640DCC-45E6-DDA1-C5B8-B4E6508F422E}"/>
              </a:ext>
            </a:extLst>
          </p:cNvPr>
          <p:cNvSpPr>
            <a:spLocks noGrp="1"/>
          </p:cNvSpPr>
          <p:nvPr>
            <p:ph type="sldNum" sz="quarter" idx="12"/>
          </p:nvPr>
        </p:nvSpPr>
        <p:spPr/>
        <p:txBody>
          <a:bodyPr/>
          <a:lstStyle/>
          <a:p>
            <a:pPr>
              <a:defRPr/>
            </a:pPr>
            <a:fld id="{7184E9B6-9184-4F3C-AAE8-7813CABE034C}" type="slidenum">
              <a:rPr lang="en-US" smtClean="0"/>
              <a:pPr>
                <a:defRPr/>
              </a:pPr>
              <a:t>8</a:t>
            </a:fld>
            <a:endParaRPr lang="en-US"/>
          </a:p>
        </p:txBody>
      </p:sp>
    </p:spTree>
    <p:extLst>
      <p:ext uri="{BB962C8B-B14F-4D97-AF65-F5344CB8AC3E}">
        <p14:creationId xmlns:p14="http://schemas.microsoft.com/office/powerpoint/2010/main" val="2185998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983CB-109A-A746-717C-603223A7C46A}"/>
              </a:ext>
            </a:extLst>
          </p:cNvPr>
          <p:cNvSpPr>
            <a:spLocks noGrp="1"/>
          </p:cNvSpPr>
          <p:nvPr>
            <p:ph type="title"/>
          </p:nvPr>
        </p:nvSpPr>
        <p:spPr>
          <a:xfrm>
            <a:off x="480848" y="122237"/>
            <a:ext cx="8229600" cy="693738"/>
          </a:xfrm>
        </p:spPr>
        <p:txBody>
          <a:bodyPr/>
          <a:lstStyle/>
          <a:p>
            <a:pPr algn="l"/>
            <a:r>
              <a:rPr lang="en-US" sz="3200" dirty="0"/>
              <a:t>Somerset v. Stewart – 12 Geo 3 - 1772</a:t>
            </a:r>
          </a:p>
        </p:txBody>
      </p:sp>
      <p:sp>
        <p:nvSpPr>
          <p:cNvPr id="3" name="Content Placeholder 2">
            <a:extLst>
              <a:ext uri="{FF2B5EF4-FFF2-40B4-BE49-F238E27FC236}">
                <a16:creationId xmlns:a16="http://schemas.microsoft.com/office/drawing/2014/main" id="{3C93ACD9-A18D-879C-F05D-E2C430B5AFC6}"/>
              </a:ext>
            </a:extLst>
          </p:cNvPr>
          <p:cNvSpPr>
            <a:spLocks noGrp="1"/>
          </p:cNvSpPr>
          <p:nvPr>
            <p:ph idx="1"/>
          </p:nvPr>
        </p:nvSpPr>
        <p:spPr>
          <a:xfrm>
            <a:off x="152400" y="815976"/>
            <a:ext cx="8839200" cy="5314950"/>
          </a:xfrm>
        </p:spPr>
        <p:txBody>
          <a:bodyPr/>
          <a:lstStyle/>
          <a:p>
            <a:r>
              <a:rPr lang="en-US" dirty="0"/>
              <a:t>The state of slavery is of such a nature, that it is incapable of being introduced on any reasons, moral or political ; but only </a:t>
            </a:r>
            <a:r>
              <a:rPr lang="en-US" dirty="0">
                <a:solidFill>
                  <a:srgbClr val="FFFF00"/>
                </a:solidFill>
              </a:rPr>
              <a:t>positive law</a:t>
            </a:r>
            <a:r>
              <a:rPr lang="en-US" dirty="0"/>
              <a:t>, which preserves its force long after the reasons, occasion, and time itself from whence it was created, is erased from memory : </a:t>
            </a:r>
            <a:r>
              <a:rPr lang="en-US" dirty="0">
                <a:solidFill>
                  <a:srgbClr val="FFFF00"/>
                </a:solidFill>
              </a:rPr>
              <a:t>it is so odious, that nothing can be suffered to support it, but positive law</a:t>
            </a:r>
            <a:r>
              <a:rPr lang="en-US" dirty="0"/>
              <a:t>. Whatever inconveniences, therefore, may follow from a decision, I cannot say this case is allowed or approved by the law of England; </a:t>
            </a:r>
            <a:r>
              <a:rPr lang="en-US" dirty="0">
                <a:solidFill>
                  <a:srgbClr val="FFFF00"/>
                </a:solidFill>
              </a:rPr>
              <a:t>and therefore the black must be discharged</a:t>
            </a:r>
            <a:r>
              <a:rPr lang="en-US" dirty="0"/>
              <a:t>. </a:t>
            </a:r>
          </a:p>
        </p:txBody>
      </p:sp>
      <p:sp>
        <p:nvSpPr>
          <p:cNvPr id="4" name="Footer Placeholder 3">
            <a:extLst>
              <a:ext uri="{FF2B5EF4-FFF2-40B4-BE49-F238E27FC236}">
                <a16:creationId xmlns:a16="http://schemas.microsoft.com/office/drawing/2014/main" id="{4977CD14-2805-6A56-BE09-6204475DCD00}"/>
              </a:ext>
            </a:extLst>
          </p:cNvPr>
          <p:cNvSpPr>
            <a:spLocks noGrp="1"/>
          </p:cNvSpPr>
          <p:nvPr>
            <p:ph type="ftr" sz="quarter" idx="11"/>
          </p:nvPr>
        </p:nvSpPr>
        <p:spPr/>
        <p:txBody>
          <a:bodyPr/>
          <a:lstStyle/>
          <a:p>
            <a:pPr>
              <a:defRPr/>
            </a:pPr>
            <a:r>
              <a:rPr lang="en-US"/>
              <a:t>Foundations of the Law of Torts - SEO - 2022</a:t>
            </a:r>
          </a:p>
        </p:txBody>
      </p:sp>
      <p:sp>
        <p:nvSpPr>
          <p:cNvPr id="5" name="Slide Number Placeholder 4">
            <a:extLst>
              <a:ext uri="{FF2B5EF4-FFF2-40B4-BE49-F238E27FC236}">
                <a16:creationId xmlns:a16="http://schemas.microsoft.com/office/drawing/2014/main" id="{DC640DCC-45E6-DDA1-C5B8-B4E6508F422E}"/>
              </a:ext>
            </a:extLst>
          </p:cNvPr>
          <p:cNvSpPr>
            <a:spLocks noGrp="1"/>
          </p:cNvSpPr>
          <p:nvPr>
            <p:ph type="sldNum" sz="quarter" idx="12"/>
          </p:nvPr>
        </p:nvSpPr>
        <p:spPr/>
        <p:txBody>
          <a:bodyPr/>
          <a:lstStyle/>
          <a:p>
            <a:pPr>
              <a:defRPr/>
            </a:pPr>
            <a:fld id="{7184E9B6-9184-4F3C-AAE8-7813CABE034C}" type="slidenum">
              <a:rPr lang="en-US" smtClean="0"/>
              <a:pPr>
                <a:defRPr/>
              </a:pPr>
              <a:t>9</a:t>
            </a:fld>
            <a:endParaRPr lang="en-US"/>
          </a:p>
        </p:txBody>
      </p:sp>
    </p:spTree>
    <p:extLst>
      <p:ext uri="{BB962C8B-B14F-4D97-AF65-F5344CB8AC3E}">
        <p14:creationId xmlns:p14="http://schemas.microsoft.com/office/powerpoint/2010/main" val="1565107950"/>
      </p:ext>
    </p:extLst>
  </p:cSld>
  <p:clrMapOvr>
    <a:masterClrMapping/>
  </p:clrMapOvr>
</p:sld>
</file>

<file path=ppt/theme/theme1.xml><?xml version="1.0" encoding="utf-8"?>
<a:theme xmlns:a="http://schemas.openxmlformats.org/drawingml/2006/main" name="Balance">
  <a:themeElements>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clrMap bg1="dk2" tx1="lt1" bg2="dk1" tx2="lt2" accent1="accent1" accent2="accent2" accent3="accent3" accent4="accent4" accent5="accent5" accent6="accent6" hlink="hlink" folHlink="folHlink"/>
    </a:extraClrScheme>
    <a:extraClrScheme>
      <a:clrScheme name="Balance 2">
        <a:dk1>
          <a:srgbClr val="660000"/>
        </a:dk1>
        <a:lt1>
          <a:srgbClr val="FFFFFF"/>
        </a:lt1>
        <a:dk2>
          <a:srgbClr val="800000"/>
        </a:dk2>
        <a:lt2>
          <a:srgbClr val="FFFFCC"/>
        </a:lt2>
        <a:accent1>
          <a:srgbClr val="CC6600"/>
        </a:accent1>
        <a:accent2>
          <a:srgbClr val="BE7960"/>
        </a:accent2>
        <a:accent3>
          <a:srgbClr val="C0AAAA"/>
        </a:accent3>
        <a:accent4>
          <a:srgbClr val="DADADA"/>
        </a:accent4>
        <a:accent5>
          <a:srgbClr val="E2B8AA"/>
        </a:accent5>
        <a:accent6>
          <a:srgbClr val="AC6D56"/>
        </a:accent6>
        <a:hlink>
          <a:srgbClr val="FFFF99"/>
        </a:hlink>
        <a:folHlink>
          <a:srgbClr val="E5B325"/>
        </a:folHlink>
      </a:clrScheme>
      <a:clrMap bg1="dk2" tx1="lt1" bg2="dk1" tx2="lt2" accent1="accent1" accent2="accent2" accent3="accent3" accent4="accent4" accent5="accent5" accent6="accent6" hlink="hlink" folHlink="folHlink"/>
    </a:extraClrScheme>
    <a:extraClrScheme>
      <a:clrScheme name="Balance 3">
        <a:dk1>
          <a:srgbClr val="003300"/>
        </a:dk1>
        <a:lt1>
          <a:srgbClr val="FFFFFF"/>
        </a:lt1>
        <a:dk2>
          <a:srgbClr val="4D6A2A"/>
        </a:dk2>
        <a:lt2>
          <a:srgbClr val="CCFF99"/>
        </a:lt2>
        <a:accent1>
          <a:srgbClr val="2EB62E"/>
        </a:accent1>
        <a:accent2>
          <a:srgbClr val="527C3A"/>
        </a:accent2>
        <a:accent3>
          <a:srgbClr val="B2B9AC"/>
        </a:accent3>
        <a:accent4>
          <a:srgbClr val="DADADA"/>
        </a:accent4>
        <a:accent5>
          <a:srgbClr val="ADD7AD"/>
        </a:accent5>
        <a:accent6>
          <a:srgbClr val="497034"/>
        </a:accent6>
        <a:hlink>
          <a:srgbClr val="DDD800"/>
        </a:hlink>
        <a:folHlink>
          <a:srgbClr val="009999"/>
        </a:folHlink>
      </a:clrScheme>
      <a:clrMap bg1="dk2" tx1="lt1" bg2="dk1" tx2="lt2" accent1="accent1" accent2="accent2" accent3="accent3" accent4="accent4" accent5="accent5" accent6="accent6" hlink="hlink" folHlink="folHlink"/>
    </a:extraClrScheme>
    <a:extraClrScheme>
      <a:clrScheme name="Balance 4">
        <a:dk1>
          <a:srgbClr val="005A58"/>
        </a:dk1>
        <a:lt1>
          <a:srgbClr val="FFFFFF"/>
        </a:lt1>
        <a:dk2>
          <a:srgbClr val="00716E"/>
        </a:dk2>
        <a:lt2>
          <a:srgbClr val="FFFF99"/>
        </a:lt2>
        <a:accent1>
          <a:srgbClr val="2DB3B0"/>
        </a:accent1>
        <a:accent2>
          <a:srgbClr val="6D6FC7"/>
        </a:accent2>
        <a:accent3>
          <a:srgbClr val="AABBBA"/>
        </a:accent3>
        <a:accent4>
          <a:srgbClr val="DADADA"/>
        </a:accent4>
        <a:accent5>
          <a:srgbClr val="ADD6D4"/>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alance 5">
        <a:dk1>
          <a:srgbClr val="003366"/>
        </a:dk1>
        <a:lt1>
          <a:srgbClr val="FFFFFF"/>
        </a:lt1>
        <a:dk2>
          <a:srgbClr val="2B5481"/>
        </a:dk2>
        <a:lt2>
          <a:srgbClr val="E5FFFF"/>
        </a:lt2>
        <a:accent1>
          <a:srgbClr val="336699"/>
        </a:accent1>
        <a:accent2>
          <a:srgbClr val="00B000"/>
        </a:accent2>
        <a:accent3>
          <a:srgbClr val="ACB3C1"/>
        </a:accent3>
        <a:accent4>
          <a:srgbClr val="DADADA"/>
        </a:accent4>
        <a:accent5>
          <a:srgbClr val="ADB8CA"/>
        </a:accent5>
        <a:accent6>
          <a:srgbClr val="009F00"/>
        </a:accent6>
        <a:hlink>
          <a:srgbClr val="00CCFF"/>
        </a:hlink>
        <a:folHlink>
          <a:srgbClr val="B5FFFB"/>
        </a:folHlink>
      </a:clrScheme>
      <a:clrMap bg1="dk2" tx1="lt1" bg2="dk1" tx2="lt2" accent1="accent1" accent2="accent2" accent3="accent3" accent4="accent4" accent5="accent5" accent6="accent6" hlink="hlink" folHlink="folHlink"/>
    </a:extraClrScheme>
    <a:extraClrScheme>
      <a:clrScheme name="Balance 6">
        <a:dk1>
          <a:srgbClr val="2F2D25"/>
        </a:dk1>
        <a:lt1>
          <a:srgbClr val="FFFFFF"/>
        </a:lt1>
        <a:dk2>
          <a:srgbClr val="656151"/>
        </a:dk2>
        <a:lt2>
          <a:srgbClr val="FFFFCC"/>
        </a:lt2>
        <a:accent1>
          <a:srgbClr val="818173"/>
        </a:accent1>
        <a:accent2>
          <a:srgbClr val="809EA8"/>
        </a:accent2>
        <a:accent3>
          <a:srgbClr val="B8B7B3"/>
        </a:accent3>
        <a:accent4>
          <a:srgbClr val="DADADA"/>
        </a:accent4>
        <a:accent5>
          <a:srgbClr val="C1C1BC"/>
        </a:accent5>
        <a:accent6>
          <a:srgbClr val="738F98"/>
        </a:accent6>
        <a:hlink>
          <a:srgbClr val="E2C86A"/>
        </a:hlink>
        <a:folHlink>
          <a:srgbClr val="B7B6A3"/>
        </a:folHlink>
      </a:clrScheme>
      <a:clrMap bg1="dk2" tx1="lt1" bg2="dk1" tx2="lt2" accent1="accent1" accent2="accent2" accent3="accent3" accent4="accent4" accent5="accent5" accent6="accent6" hlink="hlink" folHlink="folHlink"/>
    </a:extraClrScheme>
    <a:extraClrScheme>
      <a:clrScheme name="Balance 7">
        <a:dk1>
          <a:srgbClr val="B4AF80"/>
        </a:dk1>
        <a:lt1>
          <a:srgbClr val="FFFFFF"/>
        </a:lt1>
        <a:dk2>
          <a:srgbClr val="C8C6A2"/>
        </a:dk2>
        <a:lt2>
          <a:srgbClr val="827F4C"/>
        </a:lt2>
        <a:accent1>
          <a:srgbClr val="7C784E"/>
        </a:accent1>
        <a:accent2>
          <a:srgbClr val="A2A4AC"/>
        </a:accent2>
        <a:accent3>
          <a:srgbClr val="E0DFCE"/>
        </a:accent3>
        <a:accent4>
          <a:srgbClr val="DADADA"/>
        </a:accent4>
        <a:accent5>
          <a:srgbClr val="BFBEB2"/>
        </a:accent5>
        <a:accent6>
          <a:srgbClr val="92949B"/>
        </a:accent6>
        <a:hlink>
          <a:srgbClr val="33CCCC"/>
        </a:hlink>
        <a:folHlink>
          <a:srgbClr val="009999"/>
        </a:folHlink>
      </a:clrScheme>
      <a:clrMap bg1="dk2" tx1="lt1" bg2="dk1" tx2="lt2" accent1="accent1" accent2="accent2" accent3="accent3" accent4="accent4" accent5="accent5" accent6="accent6" hlink="hlink" folHlink="folHlink"/>
    </a:extraClrScheme>
    <a:extraClrScheme>
      <a:clrScheme name="Balance 8">
        <a:dk1>
          <a:srgbClr val="000000"/>
        </a:dk1>
        <a:lt1>
          <a:srgbClr val="DDDDDD"/>
        </a:lt1>
        <a:dk2>
          <a:srgbClr val="000000"/>
        </a:dk2>
        <a:lt2>
          <a:srgbClr val="B8B7D1"/>
        </a:lt2>
        <a:accent1>
          <a:srgbClr val="F1F0F4"/>
        </a:accent1>
        <a:accent2>
          <a:srgbClr val="C1BCFC"/>
        </a:accent2>
        <a:accent3>
          <a:srgbClr val="EBEBEB"/>
        </a:accent3>
        <a:accent4>
          <a:srgbClr val="000000"/>
        </a:accent4>
        <a:accent5>
          <a:srgbClr val="F7F6F8"/>
        </a:accent5>
        <a:accent6>
          <a:srgbClr val="AFAAE4"/>
        </a:accent6>
        <a:hlink>
          <a:srgbClr val="5454C6"/>
        </a:hlink>
        <a:folHlink>
          <a:srgbClr val="6A6F86"/>
        </a:folHlink>
      </a:clrScheme>
      <a:clrMap bg1="lt1" tx1="dk1" bg2="lt2" tx2="dk2" accent1="accent1" accent2="accent2" accent3="accent3" accent4="accent4" accent5="accent5" accent6="accent6" hlink="hlink" folHlink="folHlink"/>
    </a:extraClrScheme>
    <a:extraClrScheme>
      <a:clrScheme name="Balance 9">
        <a:dk1>
          <a:srgbClr val="000000"/>
        </a:dk1>
        <a:lt1>
          <a:srgbClr val="FFFFFF"/>
        </a:lt1>
        <a:dk2>
          <a:srgbClr val="00A29E"/>
        </a:dk2>
        <a:lt2>
          <a:srgbClr val="CBCBCB"/>
        </a:lt2>
        <a:accent1>
          <a:srgbClr val="E5E5FF"/>
        </a:accent1>
        <a:accent2>
          <a:srgbClr val="79CD6B"/>
        </a:accent2>
        <a:accent3>
          <a:srgbClr val="FFFFFF"/>
        </a:accent3>
        <a:accent4>
          <a:srgbClr val="000000"/>
        </a:accent4>
        <a:accent5>
          <a:srgbClr val="F0F0FF"/>
        </a:accent5>
        <a:accent6>
          <a:srgbClr val="6DBA60"/>
        </a:accent6>
        <a:hlink>
          <a:srgbClr val="4477DE"/>
        </a:hlink>
        <a:folHlink>
          <a:srgbClr val="65498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41724</TotalTime>
  <Words>2615</Words>
  <Application>Microsoft Office PowerPoint</Application>
  <PresentationFormat>On-screen Show (4:3)</PresentationFormat>
  <Paragraphs>202</Paragraphs>
  <Slides>31</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31</vt:i4>
      </vt:variant>
    </vt:vector>
  </HeadingPairs>
  <TitlesOfParts>
    <vt:vector size="41" baseType="lpstr">
      <vt:lpstr>TimesNewRomanPS-BoldMT</vt:lpstr>
      <vt:lpstr>Arial</vt:lpstr>
      <vt:lpstr>Calibri</vt:lpstr>
      <vt:lpstr>Georgia</vt:lpstr>
      <vt:lpstr>Source Sans Pro</vt:lpstr>
      <vt:lpstr>Tahoma</vt:lpstr>
      <vt:lpstr>Times New Roman</vt:lpstr>
      <vt:lpstr>Verdana</vt:lpstr>
      <vt:lpstr>Wingdings</vt:lpstr>
      <vt:lpstr>Balance</vt:lpstr>
      <vt:lpstr>Foundations of  the  Law of Torts</vt:lpstr>
      <vt:lpstr>Remedies – Restatement – Torts 3rd approved May 2023 by the ALI</vt:lpstr>
      <vt:lpstr>The Common Law - Oliver Wendell Holmes, Jr. – 1881</vt:lpstr>
      <vt:lpstr>The Common Law - Oliver Wendell Holmes, Jr. – 1881</vt:lpstr>
      <vt:lpstr>Aristotle [Athens 384-322 B.C.] Corrective Justice</vt:lpstr>
      <vt:lpstr>Natural law vs. Positive law – Wm. Blackstone (1765) Commentaries on the Law of England, Vol 1 1765 Of the Rights of Persons, § II of the Nature of Laws in general</vt:lpstr>
      <vt:lpstr>Remedy – a necessity - Blackstone</vt:lpstr>
      <vt:lpstr>Somerset v. Stewart – 12 Geo 3 1772</vt:lpstr>
      <vt:lpstr>Somerset v. Stewart – 12 Geo 3 - 1772</vt:lpstr>
      <vt:lpstr>Foundations of the Anglo-American Legal System</vt:lpstr>
      <vt:lpstr>  The Land Lords Law</vt:lpstr>
      <vt:lpstr>The Middle Class – the Merchants</vt:lpstr>
      <vt:lpstr>1688 – Parliamentary Supremacy “the Glorious Revolution”</vt:lpstr>
      <vt:lpstr>Key characteristics of the Law of England</vt:lpstr>
      <vt:lpstr>Restatement 3rd - Property</vt:lpstr>
      <vt:lpstr>Sic utere tuo, ut alienum non laedas </vt:lpstr>
      <vt:lpstr>46 U.S. Code § 2304 - Duty to provide assistance at sea</vt:lpstr>
      <vt:lpstr>Restatement 2d Contracts</vt:lpstr>
      <vt:lpstr>The Standard by Which Negligence Is Determined Restatement Torts, 2d</vt:lpstr>
      <vt:lpstr>Restatement of Torts, 2d Negligence defined</vt:lpstr>
      <vt:lpstr>PowerPoint Presentation</vt:lpstr>
      <vt:lpstr>Restatement of the Law, Torts, 2d Intent defined</vt:lpstr>
      <vt:lpstr>The Standard by Which Negligence Is Determined Restatement 2d Torts</vt:lpstr>
      <vt:lpstr>The Standard by Which Negligence Is Determined Restatement 2d Torts</vt:lpstr>
      <vt:lpstr>Restatement of Torts 3rd (2015) Negligence § 3</vt:lpstr>
      <vt:lpstr>§ 7 Duty Restatement 3rd - Torts</vt:lpstr>
      <vt:lpstr>Restatement of Torts, 3rd § 40 Duty Based on Special Relationship with Another</vt:lpstr>
      <vt:lpstr>Restatement of Torts, 3rd § 40 Duty Based on Special Relationship with Another</vt:lpstr>
      <vt:lpstr>Restatement 2d – torts § 500 Reckless Disregard of Safety Defined </vt:lpstr>
      <vt:lpstr>Restatement 3rd Torts §  18 Battery: Offensive Contact </vt:lpstr>
      <vt:lpstr>Restatement 3rd Torts §  18 Battery: Offensive Contact </vt:lpstr>
    </vt:vector>
  </TitlesOfParts>
  <Company>Brooklyn Law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Torts  Summer 2008 Brooklyn Law School Ch. III Duty – Physical Injuries Governmental Entities</dc:title>
  <dc:creator>george.conk</dc:creator>
  <cp:lastModifiedBy>George Conk</cp:lastModifiedBy>
  <cp:revision>1599</cp:revision>
  <cp:lastPrinted>2023-05-30T14:50:24Z</cp:lastPrinted>
  <dcterms:created xsi:type="dcterms:W3CDTF">2008-06-16T20:23:42Z</dcterms:created>
  <dcterms:modified xsi:type="dcterms:W3CDTF">2023-05-30T15:19:38Z</dcterms:modified>
</cp:coreProperties>
</file>